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3"/>
    <p:sldMasterId id="2147483744" r:id="rId4"/>
    <p:sldMasterId id="2147483695" r:id="rId5"/>
    <p:sldMasterId id="2147483746" r:id="rId6"/>
    <p:sldMasterId id="2147483752" r:id="rId7"/>
    <p:sldMasterId id="2147483758" r:id="rId8"/>
    <p:sldMasterId id="2147483759" r:id="rId9"/>
  </p:sldMasterIdLst>
  <p:notesMasterIdLst>
    <p:notesMasterId r:id="rId24"/>
  </p:notesMasterIdLst>
  <p:handoutMasterIdLst>
    <p:handoutMasterId r:id="rId25"/>
  </p:handoutMasterIdLst>
  <p:sldIdLst>
    <p:sldId id="279" r:id="rId10"/>
    <p:sldId id="434" r:id="rId11"/>
    <p:sldId id="468" r:id="rId12"/>
    <p:sldId id="462" r:id="rId13"/>
    <p:sldId id="471" r:id="rId14"/>
    <p:sldId id="459" r:id="rId15"/>
    <p:sldId id="467" r:id="rId16"/>
    <p:sldId id="461" r:id="rId17"/>
    <p:sldId id="474" r:id="rId18"/>
    <p:sldId id="463" r:id="rId19"/>
    <p:sldId id="464" r:id="rId20"/>
    <p:sldId id="465" r:id="rId21"/>
    <p:sldId id="475" r:id="rId22"/>
    <p:sldId id="446" r:id="rId23"/>
  </p:sldIdLst>
  <p:sldSz cx="9144000" cy="6858000" type="screen4x3"/>
  <p:notesSz cx="7023100" cy="93091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E49"/>
    <a:srgbClr val="EDD599"/>
    <a:srgbClr val="CC9A05"/>
    <a:srgbClr val="A6C392"/>
    <a:srgbClr val="977E5C"/>
    <a:srgbClr val="B405B4"/>
    <a:srgbClr val="2E75B6"/>
    <a:srgbClr val="7937AA"/>
    <a:srgbClr val="92D050"/>
    <a:srgbClr val="EC6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8D589-2C42-4DC8-B403-6777AF678A0F}" v="77" dt="2024-08-27T17:26:59.646"/>
  </p1510:revLst>
</p1510:revInfo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93557" autoAdjust="0"/>
  </p:normalViewPr>
  <p:slideViewPr>
    <p:cSldViewPr snapToGrid="0">
      <p:cViewPr varScale="1">
        <p:scale>
          <a:sx n="61" d="100"/>
          <a:sy n="61" d="100"/>
        </p:scale>
        <p:origin x="112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3806"/>
    </p:cViewPr>
  </p:sorterViewPr>
  <p:notesViewPr>
    <p:cSldViewPr snapToGrid="0">
      <p:cViewPr varScale="1">
        <p:scale>
          <a:sx n="83" d="100"/>
          <a:sy n="83" d="100"/>
        </p:scale>
        <p:origin x="383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gs" Target="tags/tag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665" cy="466417"/>
          </a:xfrm>
          <a:prstGeom prst="rect">
            <a:avLst/>
          </a:prstGeom>
        </p:spPr>
        <p:txBody>
          <a:bodyPr vert="horz" lIns="92426" tIns="46213" rIns="92426" bIns="462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829" y="2"/>
            <a:ext cx="3043665" cy="466417"/>
          </a:xfrm>
          <a:prstGeom prst="rect">
            <a:avLst/>
          </a:prstGeom>
        </p:spPr>
        <p:txBody>
          <a:bodyPr vert="horz" lIns="92426" tIns="46213" rIns="92426" bIns="46213" rtlCol="0"/>
          <a:lstStyle>
            <a:lvl1pPr algn="r">
              <a:defRPr sz="1200"/>
            </a:lvl1pPr>
          </a:lstStyle>
          <a:p>
            <a:fld id="{CCC57495-AF71-431B-842B-FED565D9387F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5"/>
            <a:ext cx="3043665" cy="466416"/>
          </a:xfrm>
          <a:prstGeom prst="rect">
            <a:avLst/>
          </a:prstGeom>
        </p:spPr>
        <p:txBody>
          <a:bodyPr vert="horz" lIns="92426" tIns="46213" rIns="92426" bIns="462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829" y="8842685"/>
            <a:ext cx="3043665" cy="466416"/>
          </a:xfrm>
          <a:prstGeom prst="rect">
            <a:avLst/>
          </a:prstGeom>
        </p:spPr>
        <p:txBody>
          <a:bodyPr vert="horz" lIns="92426" tIns="46213" rIns="92426" bIns="46213" rtlCol="0" anchor="b"/>
          <a:lstStyle>
            <a:lvl1pPr algn="r">
              <a:defRPr sz="1200"/>
            </a:lvl1pPr>
          </a:lstStyle>
          <a:p>
            <a:fld id="{D180EB6C-E84F-44D1-9FB2-1EE8B608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3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1"/>
          </a:xfrm>
          <a:prstGeom prst="rect">
            <a:avLst/>
          </a:prstGeom>
        </p:spPr>
        <p:txBody>
          <a:bodyPr vert="horz" lIns="93297" tIns="46649" rIns="93297" bIns="466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2"/>
            <a:ext cx="3043343" cy="467071"/>
          </a:xfrm>
          <a:prstGeom prst="rect">
            <a:avLst/>
          </a:prstGeom>
        </p:spPr>
        <p:txBody>
          <a:bodyPr vert="horz" lIns="93297" tIns="46649" rIns="93297" bIns="46649" rtlCol="0"/>
          <a:lstStyle>
            <a:lvl1pPr algn="r">
              <a:defRPr sz="1200"/>
            </a:lvl1pPr>
          </a:lstStyle>
          <a:p>
            <a:fld id="{42C3D8BA-8D68-4D12-9BB9-5C7012B879E6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7" tIns="46649" rIns="93297" bIns="466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297" tIns="46649" rIns="93297" bIns="466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297" tIns="46649" rIns="93297" bIns="466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297" tIns="46649" rIns="93297" bIns="46649" rtlCol="0" anchor="b"/>
          <a:lstStyle>
            <a:lvl1pPr algn="r">
              <a:defRPr sz="1200"/>
            </a:lvl1pPr>
          </a:lstStyle>
          <a:p>
            <a:fld id="{6BFEA448-15F0-4CF8-BB08-0E1E198E2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2910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1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2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8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ATAC will arrange pick up for FedEx &amp;</a:t>
            </a:r>
            <a:r>
              <a:rPr lang="en-US" baseline="0" dirty="0"/>
              <a:t> UPS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8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0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Soon selection ATAC</a:t>
            </a:r>
            <a:r>
              <a:rPr lang="en-US" baseline="0" dirty="0"/>
              <a:t> will arrange pick up for FedEx, UPS </a:t>
            </a:r>
            <a:r>
              <a:rPr lang="en-US" baseline="0" dirty="0" err="1"/>
              <a:t>etc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8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0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1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50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rve Read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" y="6661792"/>
            <a:ext cx="1033296" cy="196208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45720" rIns="45720" bIns="4572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95154" y="798843"/>
            <a:ext cx="5920196" cy="365760"/>
          </a:xfrm>
          <a:prstGeom prst="rect">
            <a:avLst/>
          </a:prstGeom>
        </p:spPr>
        <p:txBody>
          <a:bodyPr vert="horz" lIns="34290" tIns="34290" rIns="34290" bIns="3429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aseline="0" dirty="0" smtClean="0">
                <a:solidFill>
                  <a:srgbClr val="002060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sz="1500" dirty="0"/>
              <a:t>N313 Reserve Readiness/Operational Support</a:t>
            </a:r>
          </a:p>
        </p:txBody>
      </p:sp>
    </p:spTree>
    <p:extLst>
      <p:ext uri="{BB962C8B-B14F-4D97-AF65-F5344CB8AC3E}">
        <p14:creationId xmlns:p14="http://schemas.microsoft.com/office/powerpoint/2010/main" val="60012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" y="1421295"/>
            <a:ext cx="9144001" cy="4351338"/>
          </a:xfrm>
        </p:spPr>
        <p:txBody>
          <a:bodyPr lIns="45720" tIns="45720" rIns="45720" b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" y="6661792"/>
            <a:ext cx="1033296" cy="196208"/>
          </a:xfrm>
          <a:prstGeom prst="rect">
            <a:avLst/>
          </a:prstGeom>
          <a:noFill/>
        </p:spPr>
        <p:txBody>
          <a:bodyPr vert="horz" wrap="none" lIns="45720" tIns="45720" rIns="45720" bIns="45720" rtlCol="0" anchor="b">
            <a:spAutoFit/>
          </a:bodyPr>
          <a:lstStyle>
            <a:lvl1pPr marL="0" indent="0">
              <a:buNone/>
              <a:defRPr lang="en-US" sz="75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6206" lvl="0" indent="-126206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90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" y="6661792"/>
            <a:ext cx="1033296" cy="196208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45720" rIns="45720" bIns="4572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3891" y="5924589"/>
            <a:ext cx="1899879" cy="553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8588" indent="-1285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lnSpc>
                <a:spcPct val="100000"/>
              </a:lnSpc>
              <a:spcBef>
                <a:spcPts val="0"/>
              </a:spcBef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lnSpc>
                <a:spcPct val="100000"/>
              </a:lnSpc>
              <a:spcBef>
                <a:spcPts val="0"/>
              </a:spcBef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lnSpc>
                <a:spcPct val="100000"/>
              </a:lnSpc>
              <a:spcBef>
                <a:spcPts val="0"/>
              </a:spcBef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088609" y="5118181"/>
            <a:ext cx="1214563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8588" indent="-1285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88609" y="5615181"/>
            <a:ext cx="1214563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8588" indent="-1285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95154" y="798843"/>
            <a:ext cx="5920196" cy="365760"/>
          </a:xfrm>
          <a:prstGeom prst="rect">
            <a:avLst/>
          </a:prstGeom>
        </p:spPr>
        <p:txBody>
          <a:bodyPr vert="horz" lIns="34290" tIns="34290" rIns="34290" bIns="3429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aseline="0" dirty="0" smtClean="0">
                <a:solidFill>
                  <a:srgbClr val="002060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sz="1500" dirty="0"/>
              <a:t>Big</a:t>
            </a:r>
            <a:r>
              <a:rPr lang="en-US" sz="1500" baseline="0" dirty="0"/>
              <a:t> Deck Status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41909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rve Read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" y="6661792"/>
            <a:ext cx="1033296" cy="196208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45720" rIns="45720" bIns="4572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95154" y="798843"/>
            <a:ext cx="5920196" cy="365760"/>
          </a:xfrm>
          <a:prstGeom prst="rect">
            <a:avLst/>
          </a:prstGeom>
        </p:spPr>
        <p:txBody>
          <a:bodyPr vert="horz" lIns="34290" tIns="34290" rIns="34290" bIns="3429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aseline="0" dirty="0" smtClean="0">
                <a:solidFill>
                  <a:srgbClr val="002060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sz="1500" dirty="0"/>
              <a:t>N313 Reserve Readiness/Operational Support</a:t>
            </a:r>
          </a:p>
        </p:txBody>
      </p:sp>
    </p:spTree>
    <p:extLst>
      <p:ext uri="{BB962C8B-B14F-4D97-AF65-F5344CB8AC3E}">
        <p14:creationId xmlns:p14="http://schemas.microsoft.com/office/powerpoint/2010/main" val="277509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84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time 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8602722" y="3191856"/>
            <a:ext cx="536252" cy="149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12" name="TextBox 210"/>
          <p:cNvSpPr txBox="1">
            <a:spLocks noChangeArrowheads="1"/>
          </p:cNvSpPr>
          <p:nvPr userDrawn="1"/>
        </p:nvSpPr>
        <p:spPr bwMode="auto">
          <a:xfrm>
            <a:off x="8540370" y="3180134"/>
            <a:ext cx="660616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Yokosuka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612357" y="2816458"/>
            <a:ext cx="525410" cy="1333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1207075" y="3060360"/>
            <a:ext cx="1015236" cy="1491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1332924" y="3455403"/>
            <a:ext cx="521542" cy="1539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16" name="TextBox 210"/>
          <p:cNvSpPr txBox="1">
            <a:spLocks noChangeArrowheads="1"/>
          </p:cNvSpPr>
          <p:nvPr userDrawn="1"/>
        </p:nvSpPr>
        <p:spPr bwMode="auto">
          <a:xfrm>
            <a:off x="1289061" y="3444563"/>
            <a:ext cx="600402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</a:t>
            </a:r>
          </a:p>
        </p:txBody>
      </p:sp>
      <p:sp>
        <p:nvSpPr>
          <p:cNvPr id="15" name="TextBox 210"/>
          <p:cNvSpPr txBox="1">
            <a:spLocks noChangeArrowheads="1"/>
          </p:cNvSpPr>
          <p:nvPr userDrawn="1"/>
        </p:nvSpPr>
        <p:spPr bwMode="auto">
          <a:xfrm>
            <a:off x="1525361" y="2795379"/>
            <a:ext cx="69695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Puget Sound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884194" y="2193734"/>
            <a:ext cx="0" cy="180316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 bwMode="auto">
          <a:xfrm>
            <a:off x="3030730" y="3637234"/>
            <a:ext cx="548383" cy="1348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3233360" y="3220427"/>
            <a:ext cx="623715" cy="1327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3179766" y="3421827"/>
            <a:ext cx="748969" cy="14561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13" name="TextBox 210"/>
          <p:cNvSpPr txBox="1">
            <a:spLocks noChangeArrowheads="1"/>
          </p:cNvSpPr>
          <p:nvPr userDrawn="1"/>
        </p:nvSpPr>
        <p:spPr bwMode="auto">
          <a:xfrm>
            <a:off x="2978559" y="3616478"/>
            <a:ext cx="632052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Jacksonville</a:t>
            </a:r>
          </a:p>
        </p:txBody>
      </p:sp>
      <p:sp>
        <p:nvSpPr>
          <p:cNvPr id="14" name="TextBox 210"/>
          <p:cNvSpPr txBox="1">
            <a:spLocks noChangeArrowheads="1"/>
          </p:cNvSpPr>
          <p:nvPr userDrawn="1"/>
        </p:nvSpPr>
        <p:spPr bwMode="auto">
          <a:xfrm>
            <a:off x="3106599" y="3407553"/>
            <a:ext cx="888368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Norfolk/VA. Beach</a:t>
            </a:r>
          </a:p>
        </p:txBody>
      </p:sp>
      <p:sp>
        <p:nvSpPr>
          <p:cNvPr id="84" name="TextBox 210"/>
          <p:cNvSpPr txBox="1">
            <a:spLocks noChangeArrowheads="1"/>
          </p:cNvSpPr>
          <p:nvPr userDrawn="1"/>
        </p:nvSpPr>
        <p:spPr bwMode="auto">
          <a:xfrm>
            <a:off x="3156608" y="3195777"/>
            <a:ext cx="768362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Philadelphia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144202" y="3523848"/>
            <a:ext cx="430296" cy="1371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sp>
        <p:nvSpPr>
          <p:cNvPr id="90" name="TextBox 210"/>
          <p:cNvSpPr txBox="1">
            <a:spLocks noChangeArrowheads="1"/>
          </p:cNvSpPr>
          <p:nvPr userDrawn="1"/>
        </p:nvSpPr>
        <p:spPr bwMode="auto">
          <a:xfrm>
            <a:off x="5066240" y="3501771"/>
            <a:ext cx="582979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Sigonella</a:t>
            </a:r>
          </a:p>
        </p:txBody>
      </p:sp>
      <p:sp>
        <p:nvSpPr>
          <p:cNvPr id="273" name="5-Point Star 272"/>
          <p:cNvSpPr/>
          <p:nvPr userDrawn="1"/>
        </p:nvSpPr>
        <p:spPr bwMode="auto">
          <a:xfrm>
            <a:off x="6161298" y="3755120"/>
            <a:ext cx="191643" cy="168925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67" name="Oval 266"/>
          <p:cNvSpPr/>
          <p:nvPr userDrawn="1"/>
        </p:nvSpPr>
        <p:spPr bwMode="auto">
          <a:xfrm>
            <a:off x="1999457" y="3475781"/>
            <a:ext cx="79172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66" name="Oval 265"/>
          <p:cNvSpPr/>
          <p:nvPr userDrawn="1"/>
        </p:nvSpPr>
        <p:spPr bwMode="auto">
          <a:xfrm>
            <a:off x="2098181" y="3483469"/>
            <a:ext cx="79172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31" name="Rectangle 130"/>
          <p:cNvSpPr/>
          <p:nvPr userDrawn="1"/>
        </p:nvSpPr>
        <p:spPr>
          <a:xfrm>
            <a:off x="1" y="6523023"/>
            <a:ext cx="9144000" cy="269433"/>
          </a:xfrm>
          <a:prstGeom prst="rect">
            <a:avLst/>
          </a:prstGeom>
          <a:gradFill flip="none" rotWithShape="1">
            <a:gsLst>
              <a:gs pos="17000">
                <a:srgbClr val="B5CACA"/>
              </a:gs>
              <a:gs pos="77000">
                <a:srgbClr val="12284B"/>
              </a:gs>
            </a:gsLst>
            <a:lin ang="0" scaled="0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11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NAVSUP is a Fleet-Focused Organization with Global Reach 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56595" y="4363437"/>
            <a:ext cx="603069" cy="1751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b="1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402106" y="2918237"/>
            <a:ext cx="844013" cy="178960"/>
            <a:chOff x="3080539" y="2744334"/>
            <a:chExt cx="695323" cy="16876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146715" y="2767084"/>
              <a:ext cx="564426" cy="1285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" b="1" dirty="0"/>
            </a:p>
          </p:txBody>
        </p:sp>
        <p:sp>
          <p:nvSpPr>
            <p:cNvPr id="19" name="TextBox 210"/>
            <p:cNvSpPr txBox="1">
              <a:spLocks noChangeArrowheads="1"/>
            </p:cNvSpPr>
            <p:nvPr/>
          </p:nvSpPr>
          <p:spPr bwMode="auto">
            <a:xfrm>
              <a:off x="3080539" y="2744334"/>
              <a:ext cx="695323" cy="16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56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Mechanicsburg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 bwMode="auto">
          <a:xfrm>
            <a:off x="2984971" y="3916037"/>
            <a:ext cx="152627" cy="777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365187" y="4493539"/>
            <a:ext cx="0" cy="84331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2822889" y="3906349"/>
            <a:ext cx="16659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 bwMode="auto">
          <a:xfrm>
            <a:off x="8122635" y="4002425"/>
            <a:ext cx="993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C76"/>
                </a:solidFill>
                <a:latin typeface="Agency FB" panose="020B0503020202020204" pitchFamily="34" charset="0"/>
              </a:rPr>
              <a:t>USPACOM</a:t>
            </a:r>
          </a:p>
        </p:txBody>
      </p:sp>
      <p:sp>
        <p:nvSpPr>
          <p:cNvPr id="25" name="Line 40"/>
          <p:cNvSpPr>
            <a:spLocks noChangeShapeType="1"/>
          </p:cNvSpPr>
          <p:nvPr userDrawn="1"/>
        </p:nvSpPr>
        <p:spPr bwMode="auto">
          <a:xfrm flipH="1">
            <a:off x="2020271" y="5668829"/>
            <a:ext cx="5126006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020271" y="5466937"/>
            <a:ext cx="5126006" cy="405075"/>
            <a:chOff x="1169695" y="5462326"/>
            <a:chExt cx="6834674" cy="405075"/>
          </a:xfrm>
        </p:grpSpPr>
        <p:sp>
          <p:nvSpPr>
            <p:cNvPr id="27" name="Line 43"/>
            <p:cNvSpPr>
              <a:spLocks noChangeShapeType="1"/>
            </p:cNvSpPr>
            <p:nvPr/>
          </p:nvSpPr>
          <p:spPr bwMode="auto">
            <a:xfrm flipH="1">
              <a:off x="4559300" y="5462326"/>
              <a:ext cx="0" cy="196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grpSp>
          <p:nvGrpSpPr>
            <p:cNvPr id="28" name="Group 126"/>
            <p:cNvGrpSpPr>
              <a:grpSpLocks/>
            </p:cNvGrpSpPr>
            <p:nvPr/>
          </p:nvGrpSpPr>
          <p:grpSpPr bwMode="auto">
            <a:xfrm>
              <a:off x="1169695" y="5664220"/>
              <a:ext cx="6834674" cy="203181"/>
              <a:chOff x="1045737" y="3605395"/>
              <a:chExt cx="6746489" cy="314506"/>
            </a:xfrm>
          </p:grpSpPr>
          <p:sp>
            <p:nvSpPr>
              <p:cNvPr id="29" name="Line 43"/>
              <p:cNvSpPr>
                <a:spLocks noChangeShapeType="1"/>
              </p:cNvSpPr>
              <p:nvPr/>
            </p:nvSpPr>
            <p:spPr bwMode="auto">
              <a:xfrm flipH="1">
                <a:off x="1045737" y="3605395"/>
                <a:ext cx="0" cy="30480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30" name="Line 43"/>
              <p:cNvSpPr>
                <a:spLocks noChangeShapeType="1"/>
              </p:cNvSpPr>
              <p:nvPr/>
            </p:nvSpPr>
            <p:spPr bwMode="auto">
              <a:xfrm flipH="1">
                <a:off x="3284070" y="3615102"/>
                <a:ext cx="0" cy="3047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31" name="Line 43"/>
              <p:cNvSpPr>
                <a:spLocks noChangeShapeType="1"/>
              </p:cNvSpPr>
              <p:nvPr/>
            </p:nvSpPr>
            <p:spPr bwMode="auto">
              <a:xfrm flipH="1">
                <a:off x="5512808" y="3615102"/>
                <a:ext cx="0" cy="3047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  <p:sp>
            <p:nvSpPr>
              <p:cNvPr id="32" name="Line 43"/>
              <p:cNvSpPr>
                <a:spLocks noChangeShapeType="1"/>
              </p:cNvSpPr>
              <p:nvPr/>
            </p:nvSpPr>
            <p:spPr bwMode="auto">
              <a:xfrm flipH="1">
                <a:off x="7792226" y="3605395"/>
                <a:ext cx="0" cy="3047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 dirty="0"/>
              </a:p>
            </p:txBody>
          </p:sp>
        </p:grpSp>
      </p:grpSp>
      <p:sp>
        <p:nvSpPr>
          <p:cNvPr id="33" name="Rounded Rectangle 32"/>
          <p:cNvSpPr/>
          <p:nvPr userDrawn="1"/>
        </p:nvSpPr>
        <p:spPr bwMode="auto">
          <a:xfrm>
            <a:off x="1264202" y="5808387"/>
            <a:ext cx="1508760" cy="5250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61A1D5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NAVSUP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 Support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(WSS)</a:t>
            </a:r>
          </a:p>
        </p:txBody>
      </p:sp>
      <p:sp>
        <p:nvSpPr>
          <p:cNvPr id="34" name="Rounded Rectangle 33"/>
          <p:cNvSpPr/>
          <p:nvPr userDrawn="1"/>
        </p:nvSpPr>
        <p:spPr bwMode="auto">
          <a:xfrm>
            <a:off x="2957351" y="5808389"/>
            <a:ext cx="1508760" cy="525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61A1D5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NAVSUP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Logistics Centers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(FLC)</a:t>
            </a:r>
          </a:p>
        </p:txBody>
      </p:sp>
      <p:sp>
        <p:nvSpPr>
          <p:cNvPr id="35" name="Rounded Rectangle 34"/>
          <p:cNvSpPr/>
          <p:nvPr userDrawn="1"/>
        </p:nvSpPr>
        <p:spPr bwMode="auto">
          <a:xfrm>
            <a:off x="4650500" y="5808387"/>
            <a:ext cx="1547519" cy="5250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61A1D5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NAVSUP</a:t>
            </a:r>
            <a:r>
              <a:rPr lang="en-US" sz="825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Systems Center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(BSC)</a:t>
            </a: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6343650" y="5808389"/>
            <a:ext cx="1508760" cy="525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61A1D5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 Exchange Service Command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(NEXCOM)</a:t>
            </a:r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3200400" y="5201883"/>
            <a:ext cx="2732979" cy="309562"/>
          </a:xfrm>
          <a:prstGeom prst="roundRect">
            <a:avLst/>
          </a:prstGeom>
          <a:solidFill>
            <a:srgbClr val="12284B"/>
          </a:solidFill>
          <a:ln w="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Naval Supply Systems Command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Elbow Connector 37"/>
          <p:cNvCxnSpPr/>
          <p:nvPr userDrawn="1"/>
        </p:nvCxnSpPr>
        <p:spPr>
          <a:xfrm flipV="1">
            <a:off x="3344427" y="3993744"/>
            <a:ext cx="1172452" cy="125072"/>
          </a:xfrm>
          <a:prstGeom prst="bentConnector3">
            <a:avLst>
              <a:gd name="adj1" fmla="val 1837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594547" y="3847764"/>
            <a:ext cx="0" cy="171658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 userDrawn="1"/>
        </p:nvSpPr>
        <p:spPr bwMode="auto">
          <a:xfrm>
            <a:off x="1899556" y="3050546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42" name="TextBox 210"/>
          <p:cNvSpPr txBox="1">
            <a:spLocks noChangeArrowheads="1"/>
          </p:cNvSpPr>
          <p:nvPr userDrawn="1"/>
        </p:nvSpPr>
        <p:spPr bwMode="auto">
          <a:xfrm>
            <a:off x="553164" y="4358281"/>
            <a:ext cx="804430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Pearl Harbor</a:t>
            </a:r>
          </a:p>
        </p:txBody>
      </p:sp>
      <p:sp>
        <p:nvSpPr>
          <p:cNvPr id="43" name="5-Point Star 42"/>
          <p:cNvSpPr/>
          <p:nvPr userDrawn="1"/>
        </p:nvSpPr>
        <p:spPr bwMode="auto">
          <a:xfrm>
            <a:off x="854678" y="4131164"/>
            <a:ext cx="191643" cy="168925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44" name="TextBox 43"/>
          <p:cNvSpPr txBox="1"/>
          <p:nvPr userDrawn="1"/>
        </p:nvSpPr>
        <p:spPr bwMode="auto">
          <a:xfrm>
            <a:off x="2745060" y="4848413"/>
            <a:ext cx="153540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C76"/>
                </a:solidFill>
                <a:latin typeface="Agency FB" panose="020B0503020202020204" pitchFamily="34" charset="0"/>
              </a:rPr>
              <a:t>USSOUTHCOM</a:t>
            </a:r>
          </a:p>
        </p:txBody>
      </p:sp>
      <p:sp>
        <p:nvSpPr>
          <p:cNvPr id="45" name="TextBox 44"/>
          <p:cNvSpPr txBox="1"/>
          <p:nvPr userDrawn="1"/>
        </p:nvSpPr>
        <p:spPr bwMode="auto">
          <a:xfrm>
            <a:off x="529521" y="5336856"/>
            <a:ext cx="133330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C76"/>
                </a:solidFill>
                <a:latin typeface="Agency FB" panose="020B0503020202020204" pitchFamily="34" charset="0"/>
              </a:rPr>
              <a:t>USPACOM</a:t>
            </a:r>
          </a:p>
        </p:txBody>
      </p:sp>
      <p:sp>
        <p:nvSpPr>
          <p:cNvPr id="46" name="TextBox 45"/>
          <p:cNvSpPr txBox="1"/>
          <p:nvPr userDrawn="1"/>
        </p:nvSpPr>
        <p:spPr bwMode="auto">
          <a:xfrm>
            <a:off x="4425643" y="1428429"/>
            <a:ext cx="133330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C76"/>
                </a:solidFill>
                <a:latin typeface="Agency FB" panose="020B0503020202020204" pitchFamily="34" charset="0"/>
              </a:rPr>
              <a:t>USEUCOM</a:t>
            </a:r>
            <a:endParaRPr lang="en-US" sz="1050" b="1" dirty="0">
              <a:solidFill>
                <a:srgbClr val="002C76"/>
              </a:solidFill>
              <a:latin typeface="Agency FB" panose="020B0503020202020204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 bwMode="auto">
          <a:xfrm>
            <a:off x="4691092" y="4220793"/>
            <a:ext cx="133330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C76"/>
                </a:solidFill>
                <a:latin typeface="Agency FB" panose="020B0503020202020204" pitchFamily="34" charset="0"/>
              </a:rPr>
              <a:t>USAFRICOM</a:t>
            </a:r>
            <a:endParaRPr lang="en-US" sz="1050" b="1" dirty="0">
              <a:solidFill>
                <a:srgbClr val="002C76"/>
              </a:solidFill>
              <a:latin typeface="Agency FB" panose="020B0503020202020204" pitchFamily="34" charset="0"/>
            </a:endParaRPr>
          </a:p>
        </p:txBody>
      </p:sp>
      <p:cxnSp>
        <p:nvCxnSpPr>
          <p:cNvPr id="48" name="Straight Connector 47"/>
          <p:cNvCxnSpPr/>
          <p:nvPr userDrawn="1"/>
        </p:nvCxnSpPr>
        <p:spPr bwMode="auto">
          <a:xfrm flipV="1">
            <a:off x="6695474" y="1284269"/>
            <a:ext cx="0" cy="30969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 bwMode="auto">
          <a:xfrm>
            <a:off x="2637770" y="4543091"/>
            <a:ext cx="0" cy="10657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 bwMode="auto">
          <a:xfrm>
            <a:off x="4227293" y="3994238"/>
            <a:ext cx="0" cy="51773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 bwMode="auto">
          <a:xfrm>
            <a:off x="1" y="3065266"/>
            <a:ext cx="121135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auto">
          <a:xfrm>
            <a:off x="2206594" y="4552327"/>
            <a:ext cx="42850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 userDrawn="1"/>
        </p:nvSpPr>
        <p:spPr bwMode="auto">
          <a:xfrm>
            <a:off x="1863325" y="2981038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4" name="Oval 53"/>
          <p:cNvSpPr/>
          <p:nvPr userDrawn="1"/>
        </p:nvSpPr>
        <p:spPr bwMode="auto">
          <a:xfrm>
            <a:off x="1799391" y="3010195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0" name="Oval 59"/>
          <p:cNvSpPr/>
          <p:nvPr userDrawn="1"/>
        </p:nvSpPr>
        <p:spPr bwMode="auto">
          <a:xfrm>
            <a:off x="1924140" y="3469065"/>
            <a:ext cx="79172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2" name="Oval 61"/>
          <p:cNvSpPr/>
          <p:nvPr userDrawn="1"/>
        </p:nvSpPr>
        <p:spPr bwMode="auto">
          <a:xfrm>
            <a:off x="2511284" y="3668348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3" name="Oval 62"/>
          <p:cNvSpPr/>
          <p:nvPr userDrawn="1"/>
        </p:nvSpPr>
        <p:spPr bwMode="auto">
          <a:xfrm>
            <a:off x="2524801" y="3622390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4" name="Oval 63"/>
          <p:cNvSpPr/>
          <p:nvPr userDrawn="1"/>
        </p:nvSpPr>
        <p:spPr bwMode="auto">
          <a:xfrm>
            <a:off x="2529877" y="3585897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5" name="Oval 64"/>
          <p:cNvSpPr/>
          <p:nvPr userDrawn="1"/>
        </p:nvSpPr>
        <p:spPr bwMode="auto">
          <a:xfrm>
            <a:off x="2577408" y="3609340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6" name="Oval 65"/>
          <p:cNvSpPr/>
          <p:nvPr userDrawn="1"/>
        </p:nvSpPr>
        <p:spPr bwMode="auto">
          <a:xfrm>
            <a:off x="2607815" y="3570697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7" name="Oval 66"/>
          <p:cNvSpPr/>
          <p:nvPr userDrawn="1"/>
        </p:nvSpPr>
        <p:spPr bwMode="auto">
          <a:xfrm>
            <a:off x="2623344" y="3622151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8" name="Oval 67"/>
          <p:cNvSpPr/>
          <p:nvPr userDrawn="1"/>
        </p:nvSpPr>
        <p:spPr bwMode="auto">
          <a:xfrm>
            <a:off x="2811679" y="3590094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69" name="Oval 68"/>
          <p:cNvSpPr/>
          <p:nvPr userDrawn="1"/>
        </p:nvSpPr>
        <p:spPr bwMode="auto">
          <a:xfrm>
            <a:off x="2769732" y="3588333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1" name="Oval 70"/>
          <p:cNvSpPr/>
          <p:nvPr userDrawn="1"/>
        </p:nvSpPr>
        <p:spPr bwMode="auto">
          <a:xfrm>
            <a:off x="3001409" y="3482371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2" name="Oval 71"/>
          <p:cNvSpPr/>
          <p:nvPr userDrawn="1"/>
        </p:nvSpPr>
        <p:spPr bwMode="auto">
          <a:xfrm>
            <a:off x="2974791" y="3442790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3" name="Oval 72"/>
          <p:cNvSpPr/>
          <p:nvPr userDrawn="1"/>
        </p:nvSpPr>
        <p:spPr bwMode="auto">
          <a:xfrm>
            <a:off x="2911684" y="3272321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4" name="Oval 73"/>
          <p:cNvSpPr/>
          <p:nvPr userDrawn="1"/>
        </p:nvSpPr>
        <p:spPr bwMode="auto">
          <a:xfrm>
            <a:off x="2958467" y="3318580"/>
            <a:ext cx="60813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5" name="Oval 74"/>
          <p:cNvSpPr/>
          <p:nvPr userDrawn="1"/>
        </p:nvSpPr>
        <p:spPr bwMode="auto">
          <a:xfrm>
            <a:off x="2934553" y="3365818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6" name="Oval 75"/>
          <p:cNvSpPr/>
          <p:nvPr userDrawn="1"/>
        </p:nvSpPr>
        <p:spPr bwMode="auto">
          <a:xfrm>
            <a:off x="2970187" y="3367918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7" name="Oval 76"/>
          <p:cNvSpPr/>
          <p:nvPr userDrawn="1"/>
        </p:nvSpPr>
        <p:spPr bwMode="auto">
          <a:xfrm>
            <a:off x="2989876" y="3291560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8" name="Oval 77"/>
          <p:cNvSpPr/>
          <p:nvPr userDrawn="1"/>
        </p:nvSpPr>
        <p:spPr bwMode="auto">
          <a:xfrm>
            <a:off x="3020739" y="3259223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79" name="Oval 78"/>
          <p:cNvSpPr/>
          <p:nvPr userDrawn="1"/>
        </p:nvSpPr>
        <p:spPr bwMode="auto">
          <a:xfrm>
            <a:off x="3060915" y="3411933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50582" y="3821128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3" name="Oval 82"/>
          <p:cNvSpPr/>
          <p:nvPr userDrawn="1"/>
        </p:nvSpPr>
        <p:spPr bwMode="auto">
          <a:xfrm>
            <a:off x="3164764" y="3142380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5" name="Oval 84"/>
          <p:cNvSpPr/>
          <p:nvPr userDrawn="1"/>
        </p:nvSpPr>
        <p:spPr bwMode="auto">
          <a:xfrm>
            <a:off x="4857840" y="2838415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6" name="Oval 85"/>
          <p:cNvSpPr/>
          <p:nvPr userDrawn="1"/>
        </p:nvSpPr>
        <p:spPr bwMode="auto">
          <a:xfrm>
            <a:off x="4920192" y="2816459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7" name="Oval 86"/>
          <p:cNvSpPr/>
          <p:nvPr userDrawn="1"/>
        </p:nvSpPr>
        <p:spPr bwMode="auto">
          <a:xfrm>
            <a:off x="4793313" y="3408698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8" name="Oval 87"/>
          <p:cNvSpPr/>
          <p:nvPr userDrawn="1"/>
        </p:nvSpPr>
        <p:spPr bwMode="auto">
          <a:xfrm>
            <a:off x="4862197" y="3291560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9" name="Oval 88"/>
          <p:cNvSpPr/>
          <p:nvPr userDrawn="1"/>
        </p:nvSpPr>
        <p:spPr bwMode="auto">
          <a:xfrm>
            <a:off x="4723131" y="3350254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91" name="Oval 90"/>
          <p:cNvSpPr/>
          <p:nvPr userDrawn="1"/>
        </p:nvSpPr>
        <p:spPr bwMode="auto">
          <a:xfrm>
            <a:off x="5281183" y="3281387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92" name="Oval 91"/>
          <p:cNvSpPr/>
          <p:nvPr userDrawn="1"/>
        </p:nvSpPr>
        <p:spPr bwMode="auto">
          <a:xfrm>
            <a:off x="5259067" y="3233419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93" name="Oval 92"/>
          <p:cNvSpPr/>
          <p:nvPr userDrawn="1"/>
        </p:nvSpPr>
        <p:spPr bwMode="auto">
          <a:xfrm>
            <a:off x="5220370" y="3162229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95" name="Oval 94"/>
          <p:cNvSpPr/>
          <p:nvPr userDrawn="1"/>
        </p:nvSpPr>
        <p:spPr bwMode="auto">
          <a:xfrm>
            <a:off x="5165910" y="3283367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96" name="Oval 95"/>
          <p:cNvSpPr/>
          <p:nvPr userDrawn="1"/>
        </p:nvSpPr>
        <p:spPr bwMode="auto">
          <a:xfrm>
            <a:off x="5446936" y="3275697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97" name="Oval 96"/>
          <p:cNvSpPr/>
          <p:nvPr userDrawn="1"/>
        </p:nvSpPr>
        <p:spPr bwMode="auto">
          <a:xfrm>
            <a:off x="5473747" y="3303716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6010910" y="3931346"/>
            <a:ext cx="480969" cy="178960"/>
            <a:chOff x="3115574" y="2769303"/>
            <a:chExt cx="506240" cy="172577"/>
          </a:xfrm>
        </p:grpSpPr>
        <p:sp>
          <p:nvSpPr>
            <p:cNvPr id="99" name="Rectangle 98"/>
            <p:cNvSpPr/>
            <p:nvPr/>
          </p:nvSpPr>
          <p:spPr bwMode="auto">
            <a:xfrm>
              <a:off x="3144048" y="2791871"/>
              <a:ext cx="451445" cy="1285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" b="1" dirty="0"/>
            </a:p>
          </p:txBody>
        </p:sp>
        <p:sp>
          <p:nvSpPr>
            <p:cNvPr id="100" name="TextBox 210"/>
            <p:cNvSpPr txBox="1">
              <a:spLocks noChangeArrowheads="1"/>
            </p:cNvSpPr>
            <p:nvPr/>
          </p:nvSpPr>
          <p:spPr bwMode="auto">
            <a:xfrm>
              <a:off x="3115574" y="2769303"/>
              <a:ext cx="506240" cy="17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56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Bahrain</a:t>
              </a:r>
            </a:p>
          </p:txBody>
        </p:sp>
      </p:grpSp>
      <p:sp>
        <p:nvSpPr>
          <p:cNvPr id="102" name="Oval 101"/>
          <p:cNvSpPr/>
          <p:nvPr userDrawn="1"/>
        </p:nvSpPr>
        <p:spPr bwMode="auto">
          <a:xfrm>
            <a:off x="6024392" y="4190202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5225859" y="2734008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7473212" y="5326245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7594585" y="4741225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7473212" y="4456129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7696531" y="3884526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8715345" y="5647290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8138649" y="3684738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8138863" y="3483251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8134337" y="3347205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8175826" y="3457709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8515065" y="3170364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15" name="TextBox 114"/>
          <p:cNvSpPr txBox="1"/>
          <p:nvPr userDrawn="1"/>
        </p:nvSpPr>
        <p:spPr bwMode="auto">
          <a:xfrm>
            <a:off x="5555800" y="3496883"/>
            <a:ext cx="133330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C76"/>
                </a:solidFill>
                <a:latin typeface="Agency FB" panose="020B0503020202020204" pitchFamily="34" charset="0"/>
              </a:rPr>
              <a:t>USCENTCOM</a:t>
            </a:r>
            <a:endParaRPr lang="en-US" sz="1050" b="1" dirty="0">
              <a:solidFill>
                <a:srgbClr val="002C76"/>
              </a:solidFill>
              <a:latin typeface="Agency FB" panose="020B0503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8619217" y="3930836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117" name="Straight Connector 116"/>
          <p:cNvCxnSpPr/>
          <p:nvPr userDrawn="1"/>
        </p:nvCxnSpPr>
        <p:spPr>
          <a:xfrm>
            <a:off x="674315" y="1716710"/>
            <a:ext cx="1" cy="64161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 userDrawn="1"/>
        </p:nvCxnSpPr>
        <p:spPr>
          <a:xfrm flipH="1">
            <a:off x="0" y="2347887"/>
            <a:ext cx="679156" cy="5317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 userDrawn="1"/>
        </p:nvCxnSpPr>
        <p:spPr>
          <a:xfrm>
            <a:off x="4220394" y="4506108"/>
            <a:ext cx="14479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 userDrawn="1"/>
        </p:nvCxnSpPr>
        <p:spPr bwMode="auto">
          <a:xfrm flipH="1">
            <a:off x="6054800" y="4620334"/>
            <a:ext cx="53289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 userDrawn="1"/>
        </p:nvSpPr>
        <p:spPr bwMode="auto">
          <a:xfrm>
            <a:off x="6564139" y="4840345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22" name="TextBox 121"/>
          <p:cNvSpPr txBox="1"/>
          <p:nvPr userDrawn="1"/>
        </p:nvSpPr>
        <p:spPr bwMode="auto">
          <a:xfrm>
            <a:off x="113003" y="1439117"/>
            <a:ext cx="159272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Agency FB" panose="020B0503020202020204" pitchFamily="34" charset="0"/>
              </a:rPr>
              <a:t>USNORTHCOM</a:t>
            </a:r>
            <a:endParaRPr lang="en-US" sz="1050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3" name="Straight Connector 122"/>
          <p:cNvCxnSpPr/>
          <p:nvPr userDrawn="1"/>
        </p:nvCxnSpPr>
        <p:spPr>
          <a:xfrm>
            <a:off x="2831085" y="3906349"/>
            <a:ext cx="20430" cy="18909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 userDrawn="1"/>
        </p:nvCxnSpPr>
        <p:spPr>
          <a:xfrm flipV="1">
            <a:off x="2635100" y="4205084"/>
            <a:ext cx="26384" cy="3472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 userDrawn="1"/>
        </p:nvCxnSpPr>
        <p:spPr>
          <a:xfrm flipV="1">
            <a:off x="2720534" y="4088097"/>
            <a:ext cx="129569" cy="3802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 userDrawn="1"/>
        </p:nvSpPr>
        <p:spPr bwMode="auto">
          <a:xfrm>
            <a:off x="2946267" y="3874153"/>
            <a:ext cx="82296" cy="82296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127" name="Elbow Connector 126"/>
          <p:cNvCxnSpPr/>
          <p:nvPr userDrawn="1"/>
        </p:nvCxnSpPr>
        <p:spPr>
          <a:xfrm>
            <a:off x="3137598" y="3993744"/>
            <a:ext cx="226177" cy="124956"/>
          </a:xfrm>
          <a:prstGeom prst="bentConnector3">
            <a:avLst>
              <a:gd name="adj1" fmla="val 47895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 userDrawn="1"/>
        </p:nvSpPr>
        <p:spPr bwMode="auto">
          <a:xfrm>
            <a:off x="7998549" y="4107751"/>
            <a:ext cx="82296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64" name="Oval 263"/>
          <p:cNvSpPr/>
          <p:nvPr userDrawn="1"/>
        </p:nvSpPr>
        <p:spPr bwMode="auto">
          <a:xfrm>
            <a:off x="1971002" y="3545928"/>
            <a:ext cx="79172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65" name="Oval 264"/>
          <p:cNvSpPr/>
          <p:nvPr userDrawn="1"/>
        </p:nvSpPr>
        <p:spPr bwMode="auto">
          <a:xfrm>
            <a:off x="2034568" y="3552931"/>
            <a:ext cx="79172" cy="82451"/>
          </a:xfrm>
          <a:prstGeom prst="ellipse">
            <a:avLst/>
          </a:prstGeom>
          <a:solidFill>
            <a:srgbClr val="2457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63" name="5-Point Star 262"/>
          <p:cNvSpPr/>
          <p:nvPr userDrawn="1"/>
        </p:nvSpPr>
        <p:spPr bwMode="auto">
          <a:xfrm>
            <a:off x="1894128" y="3440377"/>
            <a:ext cx="191643" cy="168925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68" name="5-Point Star 267"/>
          <p:cNvSpPr/>
          <p:nvPr userDrawn="1"/>
        </p:nvSpPr>
        <p:spPr bwMode="auto">
          <a:xfrm>
            <a:off x="1774152" y="2975897"/>
            <a:ext cx="191643" cy="168925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69" name="5-Point Star 268"/>
          <p:cNvSpPr/>
          <p:nvPr userDrawn="1"/>
        </p:nvSpPr>
        <p:spPr bwMode="auto">
          <a:xfrm>
            <a:off x="2958467" y="3296229"/>
            <a:ext cx="191643" cy="168925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0" name="5-Point Star 269"/>
          <p:cNvSpPr/>
          <p:nvPr userDrawn="1"/>
        </p:nvSpPr>
        <p:spPr bwMode="auto">
          <a:xfrm>
            <a:off x="3007413" y="3393531"/>
            <a:ext cx="191643" cy="168925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1" name="5-Point Star 270"/>
          <p:cNvSpPr/>
          <p:nvPr userDrawn="1"/>
        </p:nvSpPr>
        <p:spPr bwMode="auto">
          <a:xfrm>
            <a:off x="2801887" y="3600110"/>
            <a:ext cx="191643" cy="168925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2" name="5-Point Star 271"/>
          <p:cNvSpPr/>
          <p:nvPr userDrawn="1"/>
        </p:nvSpPr>
        <p:spPr bwMode="auto">
          <a:xfrm>
            <a:off x="5259068" y="3317442"/>
            <a:ext cx="191643" cy="168925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74" name="5-Point Star 273"/>
          <p:cNvSpPr/>
          <p:nvPr userDrawn="1"/>
        </p:nvSpPr>
        <p:spPr bwMode="auto">
          <a:xfrm>
            <a:off x="8411744" y="3172594"/>
            <a:ext cx="191643" cy="168925"/>
          </a:xfrm>
          <a:prstGeom prst="star5">
            <a:avLst/>
          </a:prstGeom>
          <a:solidFill>
            <a:srgbClr val="C00000"/>
          </a:solidFill>
          <a:ln w="9525">
            <a:solidFill>
              <a:srgbClr val="F89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80734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01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6431" y="1616617"/>
            <a:ext cx="3046369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rgbClr val="002A7E"/>
              </a:buClr>
              <a:buSzTx/>
              <a:buFontTx/>
              <a:buNone/>
              <a:tabLst/>
              <a:defRPr sz="1100"/>
            </a:lvl1pPr>
            <a:lvl2pPr marL="225425" indent="0">
              <a:buFontTx/>
              <a:buNone/>
              <a:defRPr sz="1100"/>
            </a:lvl2pPr>
            <a:lvl3pPr marL="460375" indent="0">
              <a:buFontTx/>
              <a:buNone/>
              <a:defRPr sz="1100"/>
            </a:lvl3pPr>
            <a:lvl4pPr marL="627063" indent="0">
              <a:buFontTx/>
              <a:buNone/>
              <a:defRPr sz="1100"/>
            </a:lvl4pPr>
            <a:lvl5pPr marL="798513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rgbClr val="002A7E"/>
              </a:buClr>
              <a:buSzTx/>
              <a:buFontTx/>
              <a:buNone/>
              <a:tabLst/>
              <a:defRPr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Click here to edit text. This is a sample text box. Regular text should be 11 pt. Arial.  Click here to edit text. This is a sample text box. 11 pt. Arial.  Click here to edit text.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621676" y="1616617"/>
            <a:ext cx="5217523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12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95154" y="798843"/>
            <a:ext cx="5920196" cy="369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here to edit Subhead.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104475"/>
            <a:ext cx="3868737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789488" y="1681163"/>
            <a:ext cx="3725862" cy="4108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6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83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49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" y="6661792"/>
            <a:ext cx="1033296" cy="196208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45720" rIns="45720" bIns="4572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3891" y="5924589"/>
            <a:ext cx="1899879" cy="553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8588" indent="-1285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lnSpc>
                <a:spcPct val="100000"/>
              </a:lnSpc>
              <a:spcBef>
                <a:spcPts val="0"/>
              </a:spcBef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lnSpc>
                <a:spcPct val="100000"/>
              </a:lnSpc>
              <a:spcBef>
                <a:spcPts val="0"/>
              </a:spcBef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lnSpc>
                <a:spcPct val="100000"/>
              </a:lnSpc>
              <a:spcBef>
                <a:spcPts val="0"/>
              </a:spcBef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088609" y="5118181"/>
            <a:ext cx="1214563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8588" indent="-1285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88609" y="5615181"/>
            <a:ext cx="1214563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" b="1" u="sng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8588" indent="-1285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95154" y="798843"/>
            <a:ext cx="5920196" cy="365760"/>
          </a:xfrm>
          <a:prstGeom prst="rect">
            <a:avLst/>
          </a:prstGeom>
        </p:spPr>
        <p:txBody>
          <a:bodyPr vert="horz" lIns="34290" tIns="34290" rIns="34290" bIns="3429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aseline="0" dirty="0" smtClean="0">
                <a:solidFill>
                  <a:srgbClr val="002060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sz="1500" dirty="0"/>
              <a:t>Big</a:t>
            </a:r>
            <a:r>
              <a:rPr lang="en-US" sz="1500" baseline="0" dirty="0"/>
              <a:t> Deck Status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8596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6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49" y="5965789"/>
            <a:ext cx="3115062" cy="829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2" y="-27157"/>
            <a:ext cx="2596681" cy="1511683"/>
          </a:xfrm>
          <a:prstGeom prst="rect">
            <a:avLst/>
          </a:prstGeom>
        </p:spPr>
      </p:pic>
      <p:sp>
        <p:nvSpPr>
          <p:cNvPr id="14" name="Rectangle 7"/>
          <p:cNvSpPr txBox="1">
            <a:spLocks noChangeArrowheads="1"/>
          </p:cNvSpPr>
          <p:nvPr userDrawn="1"/>
        </p:nvSpPr>
        <p:spPr bwMode="auto">
          <a:xfrm>
            <a:off x="714847" y="6438900"/>
            <a:ext cx="2995817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0" b="0" i="0" dirty="0">
                <a:solidFill>
                  <a:srgbClr val="002060"/>
                </a:solidFill>
                <a:latin typeface="Franklin Gothic Demi" panose="020B0703020102020204" pitchFamily="34" charset="0"/>
                <a:cs typeface="Arial" charset="0"/>
              </a:rPr>
              <a:t>READY. RESOURCEFUL.</a:t>
            </a:r>
            <a:r>
              <a:rPr lang="en-US" altLang="en-US" sz="1350" b="0" i="0" baseline="0" dirty="0">
                <a:solidFill>
                  <a:srgbClr val="002060"/>
                </a:solidFill>
                <a:latin typeface="Franklin Gothic Demi" panose="020B0703020102020204" pitchFamily="34" charset="0"/>
                <a:cs typeface="Arial" charset="0"/>
              </a:rPr>
              <a:t> RESPONSIVE.</a:t>
            </a:r>
            <a:endParaRPr lang="en-US" altLang="en-US" sz="1350" b="0" i="0" dirty="0">
              <a:solidFill>
                <a:srgbClr val="002060"/>
              </a:solidFill>
              <a:latin typeface="Franklin Gothic Demi" panose="020B0703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3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086"/>
            <a:ext cx="9160585" cy="1392358"/>
          </a:xfrm>
          <a:prstGeom prst="rect">
            <a:avLst/>
          </a:prstGeom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6097520" y="5356914"/>
            <a:ext cx="3046102" cy="38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0" b="0" i="0" dirty="0">
                <a:solidFill>
                  <a:srgbClr val="002060"/>
                </a:solidFill>
                <a:latin typeface="Franklin Gothic Demi" panose="020B0703020102020204" pitchFamily="34" charset="0"/>
                <a:cs typeface="Arial" charset="0"/>
              </a:rPr>
              <a:t>READY. RESOURCEFUL.</a:t>
            </a:r>
            <a:r>
              <a:rPr lang="en-US" altLang="en-US" sz="1350" b="0" i="0" baseline="0" dirty="0">
                <a:solidFill>
                  <a:srgbClr val="002060"/>
                </a:solidFill>
                <a:latin typeface="Franklin Gothic Demi" panose="020B0703020102020204" pitchFamily="34" charset="0"/>
                <a:cs typeface="Arial" charset="0"/>
              </a:rPr>
              <a:t> RESPONSIVE.</a:t>
            </a:r>
            <a:endParaRPr lang="en-US" altLang="en-US" sz="1350" b="0" i="0" dirty="0">
              <a:solidFill>
                <a:srgbClr val="002060"/>
              </a:solidFill>
              <a:latin typeface="Franklin Gothic Demi" panose="020B0703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1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419"/>
            <a:ext cx="9144000" cy="5549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086"/>
            <a:ext cx="9160585" cy="139235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631384" y="6541074"/>
            <a:ext cx="457200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97AF148-55EA-4B81-AB80-8A26B156DF2E}" type="slidenum">
              <a:rPr lang="en-US" altLang="en-US" sz="1000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4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51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086"/>
            <a:ext cx="9160585" cy="13923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5154" y="798843"/>
            <a:ext cx="5920196" cy="369332"/>
          </a:xfrm>
          <a:prstGeom prst="rect">
            <a:avLst/>
          </a:prstGeom>
        </p:spPr>
        <p:txBody>
          <a:bodyPr vert="horz" lIns="0" tIns="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625" y="1607907"/>
            <a:ext cx="7886700" cy="435133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31384" y="6541074"/>
            <a:ext cx="457200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97AF148-55EA-4B81-AB80-8A26B156DF2E}" type="slidenum">
              <a:rPr lang="en-US" altLang="en-US" sz="1000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000" kern="1200" dirty="0" smtClean="0">
          <a:solidFill>
            <a:srgbClr val="002060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rgbClr val="002A7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indent="-114300" algn="l" defTabSz="914400" rtl="0" eaLnBrk="1" latinLnBrk="0" hangingPunct="1">
        <a:lnSpc>
          <a:spcPct val="90000"/>
        </a:lnSpc>
        <a:spcBef>
          <a:spcPts val="500"/>
        </a:spcBef>
        <a:buClr>
          <a:srgbClr val="002A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002A7E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A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124"/>
            <a:ext cx="9144000" cy="5638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8332"/>
            <a:ext cx="9144000" cy="1509539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3897553" y="1"/>
            <a:ext cx="1348895" cy="199949"/>
          </a:xfrm>
          <a:prstGeom prst="rect">
            <a:avLst/>
          </a:prstGeom>
          <a:solidFill>
            <a:srgbClr val="1C66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UNCLASSIFIED/FOUO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3897553" y="6658052"/>
            <a:ext cx="1348895" cy="199949"/>
          </a:xfrm>
          <a:prstGeom prst="rect">
            <a:avLst/>
          </a:prstGeom>
          <a:solidFill>
            <a:srgbClr val="1C66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UNCLASSIFIED/FOUO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274851" y="6673335"/>
            <a:ext cx="86914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4290" tIns="34290" rIns="34290" bIns="34290" rtlCol="0" anchor="b">
            <a:spAutoFit/>
          </a:bodyPr>
          <a:lstStyle/>
          <a:p>
            <a:pPr algn="r"/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15 OCT – Slide</a:t>
            </a:r>
            <a:r>
              <a:rPr lang="en-US" sz="75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C86CE093-8606-40CE-BCE1-B8BB9E3F4741}" type="slidenum">
              <a:rPr lang="en-US" sz="75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6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6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124"/>
            <a:ext cx="9144000" cy="5638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8332"/>
            <a:ext cx="9144000" cy="150953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897553" y="1"/>
            <a:ext cx="1348895" cy="199949"/>
          </a:xfrm>
          <a:prstGeom prst="rect">
            <a:avLst/>
          </a:prstGeom>
          <a:solidFill>
            <a:srgbClr val="1C66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UNCLASSIFIED/FOUO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97553" y="6658052"/>
            <a:ext cx="1348895" cy="199949"/>
          </a:xfrm>
          <a:prstGeom prst="rect">
            <a:avLst/>
          </a:prstGeom>
          <a:solidFill>
            <a:srgbClr val="1C66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UNCLASSIFIED/FOUO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6017" y="6673335"/>
            <a:ext cx="152798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4290" tIns="34290" rIns="34290" bIns="34290" rtlCol="0" anchor="b">
            <a:spAutoFit/>
          </a:bodyPr>
          <a:lstStyle/>
          <a:p>
            <a:pPr algn="r"/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Week Ending 24 March – Slide</a:t>
            </a:r>
            <a:r>
              <a:rPr lang="en-US" sz="75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C86CE093-8606-40CE-BCE1-B8BB9E3F4741}" type="slidenum">
              <a:rPr lang="en-US" sz="75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086"/>
            <a:ext cx="9160585" cy="13923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631384" y="6541074"/>
            <a:ext cx="457200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97AF148-55EA-4B81-AB80-8A26B156DF2E}" type="slidenum">
              <a:rPr lang="en-US" altLang="en-US" sz="1000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5580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124"/>
            <a:ext cx="9144000" cy="5638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8332"/>
            <a:ext cx="9144000" cy="1509539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3897553" y="1"/>
            <a:ext cx="1348895" cy="199949"/>
          </a:xfrm>
          <a:prstGeom prst="rect">
            <a:avLst/>
          </a:prstGeom>
          <a:solidFill>
            <a:srgbClr val="1C66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UNCLASSIFIED/FOUO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3897553" y="6658052"/>
            <a:ext cx="1348895" cy="199949"/>
          </a:xfrm>
          <a:prstGeom prst="rect">
            <a:avLst/>
          </a:prstGeom>
          <a:solidFill>
            <a:srgbClr val="1C66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UNCLASSIFIED/FOUO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16017" y="6673335"/>
            <a:ext cx="152798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4290" tIns="34290" rIns="34290" bIns="34290" rtlCol="0" anchor="b">
            <a:spAutoFit/>
          </a:bodyPr>
          <a:lstStyle/>
          <a:p>
            <a:pPr algn="r"/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Week Ending 24 March – Slide</a:t>
            </a:r>
            <a:r>
              <a:rPr lang="en-US" sz="75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C86CE093-8606-40CE-BCE1-B8BB9E3F4741}" type="slidenum">
              <a:rPr lang="en-US" sz="75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7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TACCustomerService@us.navy.mil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ray.l.robinson6.civ@us.navy.mil" TargetMode="External"/><Relationship Id="rId3" Type="http://schemas.openxmlformats.org/officeDocument/2006/relationships/hyperlink" Target="mailto:nancy.c.powers2.civ@us.navy.mil" TargetMode="External"/><Relationship Id="rId7" Type="http://schemas.openxmlformats.org/officeDocument/2006/relationships/hyperlink" Target="mailto:wynetta.v.tucker.civ@us.navy.mil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hyperlink" Target="mailto:alexander.gaviriasanchez.civ@us.navy.mil" TargetMode="External"/><Relationship Id="rId5" Type="http://schemas.openxmlformats.org/officeDocument/2006/relationships/hyperlink" Target="mailto:stephen.m.geary2.civ@us.navy.mil" TargetMode="External"/><Relationship Id="rId10" Type="http://schemas.openxmlformats.org/officeDocument/2006/relationships/hyperlink" Target="mailto:rachel.m.steinmetz.civ@us.navy.mil" TargetMode="External"/><Relationship Id="rId4" Type="http://schemas.openxmlformats.org/officeDocument/2006/relationships/hyperlink" Target="mailto:robert.a.day40.civ@us.navy.mil" TargetMode="External"/><Relationship Id="rId9" Type="http://schemas.openxmlformats.org/officeDocument/2006/relationships/hyperlink" Target="mailto:holly.e.roddy.civ@us.navy.mi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vin.m.rosal.civ@us.navy.mil" TargetMode="External"/><Relationship Id="rId7" Type="http://schemas.openxmlformats.org/officeDocument/2006/relationships/hyperlink" Target="mailto:pauline.p.moore.civ@us.navy.mil" TargetMode="External"/><Relationship Id="rId2" Type="http://schemas.openxmlformats.org/officeDocument/2006/relationships/hyperlink" Target="mailto:ATACCustomerService@us.navy.mi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ricardo.o.torres2.civ@us.navy.mil" TargetMode="External"/><Relationship Id="rId5" Type="http://schemas.openxmlformats.org/officeDocument/2006/relationships/hyperlink" Target="mailto:jed.c.reyes2.civ@us.navy.mil" TargetMode="External"/><Relationship Id="rId4" Type="http://schemas.openxmlformats.org/officeDocument/2006/relationships/hyperlink" Target="mailto:edgar.m.tadle.civ@us.navy.mi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svg"/><Relationship Id="rId12" Type="http://schemas.openxmlformats.org/officeDocument/2006/relationships/image" Target="../media/image27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svg"/><Relationship Id="rId12" Type="http://schemas.openxmlformats.org/officeDocument/2006/relationships/image" Target="../media/image37.sv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1.png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svg"/><Relationship Id="rId15" Type="http://schemas.openxmlformats.org/officeDocument/2006/relationships/image" Target="../media/image40.svg"/><Relationship Id="rId10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svg"/><Relationship Id="rId12" Type="http://schemas.openxmlformats.org/officeDocument/2006/relationships/image" Target="../media/image43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32.png"/><Relationship Id="rId11" Type="http://schemas.openxmlformats.org/officeDocument/2006/relationships/image" Target="../media/image42.png"/><Relationship Id="rId5" Type="http://schemas.openxmlformats.org/officeDocument/2006/relationships/image" Target="../media/image31.svg"/><Relationship Id="rId10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7.png"/><Relationship Id="rId1" Type="http://schemas.openxmlformats.org/officeDocument/2006/relationships/tags" Target="../tags/tag10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sv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709291" y="4763006"/>
            <a:ext cx="2660074" cy="277179"/>
          </a:xfrm>
          <a:prstGeom prst="rect">
            <a:avLst/>
          </a:prstGeom>
        </p:spPr>
        <p:txBody>
          <a:bodyPr lIns="68543" tIns="34271" rIns="68543" bIns="3427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725638" y="4387216"/>
            <a:ext cx="2764011" cy="80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1" rIns="68543" bIns="342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eaLnBrk="1" hangingPunct="1">
              <a:defRPr/>
            </a:pPr>
            <a:r>
              <a:rPr lang="en-US" alt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Sanchez</a:t>
            </a:r>
          </a:p>
          <a:p>
            <a:pPr eaLnBrk="1" hangingPunct="1">
              <a:defRPr/>
            </a:pPr>
            <a:r>
              <a:rPr lang="en-US" alt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NAVSUP WSS N9833</a:t>
            </a:r>
          </a:p>
          <a:p>
            <a:pPr eaLnBrk="1" hangingPunct="1">
              <a:defRPr/>
            </a:pPr>
            <a:r>
              <a:rPr lang="en-US" alt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eRMS PM/Transportation SME</a:t>
            </a: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719348" y="5301045"/>
            <a:ext cx="2187178" cy="213359"/>
          </a:xfrm>
          <a:prstGeom prst="rect">
            <a:avLst/>
          </a:prstGeom>
        </p:spPr>
        <p:txBody>
          <a:bodyPr lIns="68543" tIns="34271" rIns="68543" bIns="3427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50" b="0" dirty="0">
              <a:latin typeface="Franklin Gothic Medium" panose="020B06030201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9291" y="6142590"/>
            <a:ext cx="1385888" cy="20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2024</a:t>
            </a:r>
          </a:p>
        </p:txBody>
      </p:sp>
      <p:cxnSp>
        <p:nvCxnSpPr>
          <p:cNvPr id="13" name="Straight Connector 21"/>
          <p:cNvCxnSpPr>
            <a:cxnSpLocks noChangeShapeType="1"/>
          </p:cNvCxnSpPr>
          <p:nvPr userDrawn="1"/>
        </p:nvCxnSpPr>
        <p:spPr bwMode="auto">
          <a:xfrm>
            <a:off x="759619" y="4321457"/>
            <a:ext cx="4870472" cy="0"/>
          </a:xfrm>
          <a:prstGeom prst="line">
            <a:avLst/>
          </a:prstGeom>
          <a:noFill/>
          <a:ln w="25400" algn="ctr">
            <a:solidFill>
              <a:srgbClr val="FEC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719348" y="3779805"/>
            <a:ext cx="4558046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Repairables Distribution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8067" t="-506" r="48904" b="506"/>
          <a:stretch/>
        </p:blipFill>
        <p:spPr>
          <a:xfrm>
            <a:off x="4889284" y="74649"/>
            <a:ext cx="3425375" cy="67180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64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08968" y="260251"/>
            <a:ext cx="593503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100" dirty="0"/>
              <a:t>    </a:t>
            </a:r>
            <a:r>
              <a:rPr lang="en-US" altLang="en-US" sz="2000" b="1" dirty="0">
                <a:latin typeface="Arial Bold" panose="020B0704020202020204" pitchFamily="34" charset="0"/>
                <a:cs typeface="Arial Bold" panose="020B0704020202020204" pitchFamily="34" charset="0"/>
              </a:rPr>
              <a:t>CAV Questions or Concerns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868C7D-9421-03B6-28A7-22CAB76E9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782012"/>
              </p:ext>
            </p:extLst>
          </p:nvPr>
        </p:nvGraphicFramePr>
        <p:xfrm>
          <a:off x="426701" y="1901796"/>
          <a:ext cx="8136697" cy="41653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85612">
                  <a:extLst>
                    <a:ext uri="{9D8B030D-6E8A-4147-A177-3AD203B41FA5}">
                      <a16:colId xmlns:a16="http://schemas.microsoft.com/office/drawing/2014/main" val="2062604194"/>
                    </a:ext>
                  </a:extLst>
                </a:gridCol>
                <a:gridCol w="4151085">
                  <a:extLst>
                    <a:ext uri="{9D8B030D-6E8A-4147-A177-3AD203B41FA5}">
                      <a16:colId xmlns:a16="http://schemas.microsoft.com/office/drawing/2014/main" val="413353386"/>
                    </a:ext>
                  </a:extLst>
                </a:gridCol>
              </a:tblGrid>
              <a:tr h="4047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YOUR 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8E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8E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301404"/>
                  </a:ext>
                </a:extLst>
              </a:tr>
              <a:tr h="102029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Shipping material offsite of the eRMS/ATAC process.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û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</a:rPr>
                        <a:t>Shipping won’t feed eRMS.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û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</a:rPr>
                        <a:t>Supply System not able to maintain 100 percent visibility of  the RFI Assets &amp; denial of invoice </a:t>
                      </a:r>
                      <a:r>
                        <a:rPr lang="en-US" sz="1400" dirty="0">
                          <a:latin typeface="+mn-lt"/>
                        </a:rPr>
                        <a:t>for shipping costs.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03235"/>
                  </a:ext>
                </a:extLst>
              </a:tr>
              <a:tr h="101521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Requesting shipping labels prior to material being ready for shipment.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(i.e. QA inspection, DCMA signed off requirement 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û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Loss of man-hours due to having to cancel and recreate AWB labels.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545397"/>
                  </a:ext>
                </a:extLst>
              </a:tr>
              <a:tr h="64510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Shipping labels provided but not used by Vendors.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û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Loss of man-hours due to cancelation of labels and it will create unnecessary SIT research.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46536"/>
                  </a:ext>
                </a:extLst>
              </a:tr>
              <a:tr h="107927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Consolidating material.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latin typeface="+mn-lt"/>
                        </a:rPr>
                        <a:t>Adds value and efficiency to the supply chain.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latin typeface="+mn-lt"/>
                        </a:rPr>
                        <a:t>Drives down Government transportation cost.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latin typeface="+mn-lt"/>
                        </a:rPr>
                        <a:t>Takes advantage of transportation network.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25407"/>
                  </a:ext>
                </a:extLst>
              </a:tr>
            </a:tbl>
          </a:graphicData>
        </a:graphic>
      </p:graphicFrame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BF25D618-E85C-82DA-99D3-83953D060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399" y="1784000"/>
            <a:ext cx="667686" cy="1002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78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3574553" y="227054"/>
            <a:ext cx="6135756" cy="6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4675" indent="-114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latin typeface="Arial Bold" panose="020B0704020202020204" pitchFamily="34" charset="0"/>
                <a:cs typeface="Arial Bold" panose="020B0704020202020204" pitchFamily="34" charset="0"/>
              </a:rPr>
              <a:t>Contractor Inquiries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12232" y="1292364"/>
            <a:ext cx="8318090" cy="5503492"/>
          </a:xfrm>
          <a:prstGeom prst="rect">
            <a:avLst/>
          </a:prstGeom>
        </p:spPr>
        <p:txBody>
          <a:bodyPr/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4675" indent="-114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Why labels are not getting send directly to commercial vendors?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Point of contact information is not getting properly updated</a:t>
            </a:r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How to contact ATAC?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Please email ATAC Customer Service at </a:t>
            </a:r>
            <a:r>
              <a:rPr lang="en-US" dirty="0">
                <a:hlinkClick r:id="rId3"/>
              </a:rPr>
              <a:t>ATACCustomerService@us.navy.mil</a:t>
            </a:r>
            <a:r>
              <a:rPr lang="en-US" dirty="0"/>
              <a:t> or call at (877) 846-8728 for support</a:t>
            </a:r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Why commercial vendors missing PUDs?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The CAV-RP/ERP/eRMS interface is not working properly</a:t>
            </a:r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Who to contact if PUD doesn’t get properly loaded?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The CAV analyst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NAVSUP WSS Transportation Team</a:t>
            </a:r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 Can ATAC ship Hazardous, Classified or Radioactive material?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Hazmat as long as the material is properly certified for transportation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Classified and Radioactive are ATAC exclusions and transportation needs to be arranged via DCMA or Local TMO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 </a:t>
            </a:r>
            <a:r>
              <a:rPr lang="en-US" sz="1400" dirty="0"/>
              <a:t> 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12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9668"/>
              </p:ext>
            </p:extLst>
          </p:nvPr>
        </p:nvGraphicFramePr>
        <p:xfrm>
          <a:off x="467139" y="1967948"/>
          <a:ext cx="8418444" cy="4104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664">
                  <a:extLst>
                    <a:ext uri="{9D8B030D-6E8A-4147-A177-3AD203B41FA5}">
                      <a16:colId xmlns:a16="http://schemas.microsoft.com/office/drawing/2014/main" val="639717343"/>
                    </a:ext>
                  </a:extLst>
                </a:gridCol>
                <a:gridCol w="1238884">
                  <a:extLst>
                    <a:ext uri="{9D8B030D-6E8A-4147-A177-3AD203B41FA5}">
                      <a16:colId xmlns:a16="http://schemas.microsoft.com/office/drawing/2014/main" val="3528829839"/>
                    </a:ext>
                  </a:extLst>
                </a:gridCol>
                <a:gridCol w="2925559">
                  <a:extLst>
                    <a:ext uri="{9D8B030D-6E8A-4147-A177-3AD203B41FA5}">
                      <a16:colId xmlns:a16="http://schemas.microsoft.com/office/drawing/2014/main" val="2290958584"/>
                    </a:ext>
                  </a:extLst>
                </a:gridCol>
                <a:gridCol w="2970337">
                  <a:extLst>
                    <a:ext uri="{9D8B030D-6E8A-4147-A177-3AD203B41FA5}">
                      <a16:colId xmlns:a16="http://schemas.microsoft.com/office/drawing/2014/main" val="2917644051"/>
                    </a:ext>
                  </a:extLst>
                </a:gridCol>
              </a:tblGrid>
              <a:tr h="423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POC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Phone Number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Email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Title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126892"/>
                  </a:ext>
                </a:extLst>
              </a:tr>
              <a:tr h="633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Nancy Powers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215-697-9477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hlinkClick r:id="rId3"/>
                        </a:rPr>
                        <a:t>nancy.c.powers2.civ@us.navy.mil</a:t>
                      </a:r>
                      <a:endParaRPr lang="en-US" sz="1200" u="none" strike="noStrike" dirty="0">
                        <a:effectLst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Repairable Distribution Director/ATAC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8692949"/>
                  </a:ext>
                </a:extLst>
              </a:tr>
              <a:tr h="36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Robert Day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215-697-9985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hlinkClick r:id="rId4"/>
                        </a:rPr>
                        <a:t>robert.a.day40.civ@us.navy.mil</a:t>
                      </a:r>
                      <a:endParaRPr lang="en-US" sz="1200" u="none" strike="noStrike" dirty="0">
                        <a:effectLst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TARP 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7717907"/>
                  </a:ext>
                </a:extLst>
              </a:tr>
              <a:tr h="341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Steave Geary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215-697-3296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linkClick r:id="rId5"/>
                        </a:rPr>
                        <a:t>stephen.m.geary2.civ@us.navy.mil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Financial SME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606792"/>
                  </a:ext>
                </a:extLst>
              </a:tr>
              <a:tr h="683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Alex Sanchez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215-697-2620/ 609-214-9213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linkClick r:id="rId6"/>
                        </a:rPr>
                        <a:t>alexander.gaviriasanchez.civ@us.navy.mil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eRMS PM/Transportation SME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5975655"/>
                  </a:ext>
                </a:extLst>
              </a:tr>
              <a:tr h="341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Wynetta Tucker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215-697-4055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linkClick r:id="rId7"/>
                        </a:rPr>
                        <a:t>wynetta.v.tucker.civ@us.navy.mil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Supply System Analyst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3174148"/>
                  </a:ext>
                </a:extLst>
              </a:tr>
              <a:tr h="341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Ray Robinson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215-697-1061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linkClick r:id="rId8"/>
                        </a:rPr>
                        <a:t>ray.l.robinson6.civ@us.navy.mil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CRRC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7445312"/>
                  </a:ext>
                </a:extLst>
              </a:tr>
              <a:tr h="341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Holly Roddy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linkClick r:id="rId9"/>
                        </a:rPr>
                        <a:t>holly.e.roddy.civ@us.navy.mil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Supply System Analyst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0703345"/>
                  </a:ext>
                </a:extLst>
              </a:tr>
              <a:tr h="633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Rachel Steintmetz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linkClick r:id="rId10"/>
                        </a:rPr>
                        <a:t>rachel.m.steinmetz.civ@us.navy.mil</a:t>
                      </a:r>
                      <a:endParaRPr lang="en-US" sz="1100" u="none" strike="noStrike" dirty="0">
                        <a:effectLst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Supply System Analyst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15435793"/>
                  </a:ext>
                </a:extLst>
              </a:tr>
            </a:tbl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389242" y="457199"/>
            <a:ext cx="6125817" cy="6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4675" indent="-114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latin typeface="Arial Bold" panose="020B0704020202020204" pitchFamily="34" charset="0"/>
                <a:cs typeface="Arial Bold" panose="020B0704020202020204" pitchFamily="34" charset="0"/>
              </a:rPr>
              <a:t>NAVSUP WSS Points of Contact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984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title"/>
          </p:nvPr>
        </p:nvSpPr>
        <p:spPr bwMode="auto">
          <a:xfrm>
            <a:off x="4193134" y="372715"/>
            <a:ext cx="5920196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4675" indent="-114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latin typeface="Arial Bold" panose="020B0704020202020204" pitchFamily="34" charset="0"/>
                <a:cs typeface="Arial Bold" panose="020B0704020202020204" pitchFamily="34" charset="0"/>
              </a:rPr>
              <a:t>ATAC Points of Contact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70483"/>
              </p:ext>
            </p:extLst>
          </p:nvPr>
        </p:nvGraphicFramePr>
        <p:xfrm>
          <a:off x="521562" y="1708763"/>
          <a:ext cx="8045389" cy="4709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45389">
                  <a:extLst>
                    <a:ext uri="{9D8B030D-6E8A-4147-A177-3AD203B41FA5}">
                      <a16:colId xmlns:a16="http://schemas.microsoft.com/office/drawing/2014/main" val="1616936333"/>
                    </a:ext>
                  </a:extLst>
                </a:gridCol>
              </a:tblGrid>
              <a:tr h="473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ATAC Customer Service Team: *Missing labels, all customer inquiries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56053"/>
                  </a:ext>
                </a:extLst>
              </a:tr>
              <a:tr h="255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hlinkClick r:id="rId2"/>
                        </a:rPr>
                        <a:t>ATACCustomerService@us.navy.mil</a:t>
                      </a:r>
                      <a:r>
                        <a:rPr lang="en-US" sz="1100" u="none" strike="noStrike" dirty="0">
                          <a:effectLst/>
                        </a:rPr>
                        <a:t>  Or Call (877) 846-8728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3113515"/>
                  </a:ext>
                </a:extLst>
              </a:tr>
              <a:tr h="2551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6738434"/>
                  </a:ext>
                </a:extLst>
              </a:tr>
              <a:tr h="2551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7869411"/>
                  </a:ext>
                </a:extLst>
              </a:tr>
              <a:tr h="2551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7714320"/>
                  </a:ext>
                </a:extLst>
              </a:tr>
              <a:tr h="255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sng" strike="noStrike" dirty="0">
                          <a:effectLst/>
                        </a:rPr>
                        <a:t>*CASREP Team: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397780"/>
                  </a:ext>
                </a:extLst>
              </a:tr>
              <a:tr h="530452">
                <a:tc>
                  <a:txBody>
                    <a:bodyPr/>
                    <a:lstStyle/>
                    <a:p>
                      <a:pPr algn="l" fontAlgn="ctr"/>
                      <a:endParaRPr lang="en-US" sz="1100" u="sng" strike="noStrike" dirty="0">
                        <a:effectLst/>
                        <a:hlinkClick r:id="rId3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Marvin</a:t>
                      </a:r>
                      <a:r>
                        <a:rPr lang="en-US" sz="1100" b="0" i="0" u="none" strike="noStrike" baseline="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Rosal </a:t>
                      </a:r>
                      <a:r>
                        <a:rPr lang="en-US" sz="1100" u="sng" strike="noStrike" dirty="0">
                          <a:effectLst/>
                          <a:hlinkClick r:id="rId3"/>
                        </a:rPr>
                        <a:t>marvin.m.rosal.civ@us.navy.mil</a:t>
                      </a:r>
                      <a:endParaRPr lang="en-US" sz="1100" u="sng" strike="noStrike" dirty="0">
                        <a:effectLst/>
                      </a:endParaRPr>
                    </a:p>
                    <a:p>
                      <a:pPr algn="l" fontAlgn="ctr"/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97834663"/>
                  </a:ext>
                </a:extLst>
              </a:tr>
              <a:tr h="10542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Edgar </a:t>
                      </a:r>
                      <a:r>
                        <a:rPr lang="en-US" sz="1100" b="0" i="0" u="none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Taddle</a:t>
                      </a:r>
                      <a:r>
                        <a:rPr lang="en-US" sz="1100" b="0" i="0" u="none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100" u="sng" strike="noStrike" dirty="0">
                          <a:effectLst/>
                          <a:hlinkClick r:id="rId4"/>
                        </a:rPr>
                        <a:t>edgar.m.tadle.civ@us.navy.mil</a:t>
                      </a:r>
                      <a:endParaRPr lang="en-US" sz="1100" u="sng" strike="noStrike" dirty="0">
                        <a:effectLst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Jed Reyes  </a:t>
                      </a:r>
                      <a:r>
                        <a:rPr lang="en-US" sz="1100" u="sng" strike="noStrike" dirty="0">
                          <a:effectLst/>
                          <a:hlinkClick r:id="rId5"/>
                        </a:rPr>
                        <a:t>jed.c.reyes2.civ@us.navy.mil</a:t>
                      </a:r>
                      <a:r>
                        <a:rPr lang="en-US" sz="1100" u="none" strike="noStrike" baseline="0" dirty="0">
                          <a:effectLst/>
                        </a:rPr>
                        <a:t> - Lead</a:t>
                      </a:r>
                      <a:endParaRPr lang="en-US" sz="1100" u="sng" strike="noStrike" dirty="0">
                        <a:effectLst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Ricardo Torres  </a:t>
                      </a:r>
                      <a:r>
                        <a:rPr lang="en-US" sz="1100" u="none" strike="noStrike" dirty="0">
                          <a:effectLst/>
                          <a:hlinkClick r:id="rId6"/>
                        </a:rPr>
                        <a:t>ricardo.o.torres2.civ@us.navy.mil</a:t>
                      </a:r>
                      <a:r>
                        <a:rPr lang="en-US" sz="1100" u="none" strike="noStrike" baseline="0" dirty="0">
                          <a:effectLst/>
                        </a:rPr>
                        <a:t> - </a:t>
                      </a:r>
                      <a:r>
                        <a:rPr lang="en-US" sz="1100" u="none" strike="noStrike" dirty="0">
                          <a:effectLst/>
                        </a:rPr>
                        <a:t>Escalation</a:t>
                      </a:r>
                      <a:endParaRPr lang="en-US" sz="11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24500047"/>
                  </a:ext>
                </a:extLst>
              </a:tr>
              <a:tr h="355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hlinkClick r:id="rId7"/>
                        </a:rPr>
                        <a:t>pauline.p.moore.civ@us.navy.mil</a:t>
                      </a:r>
                      <a:r>
                        <a:rPr lang="en-US" sz="1100" u="none" strike="noStrike" dirty="0">
                          <a:effectLst/>
                        </a:rPr>
                        <a:t>  - Supervisor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3408048"/>
                  </a:ext>
                </a:extLst>
              </a:tr>
              <a:tr h="255105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0678263"/>
                  </a:ext>
                </a:extLst>
              </a:tr>
              <a:tr h="2551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91712964"/>
                  </a:ext>
                </a:extLst>
              </a:tr>
              <a:tr h="255105">
                <a:tc>
                  <a:txBody>
                    <a:bodyPr/>
                    <a:lstStyle/>
                    <a:p>
                      <a:pPr algn="l" fontAlgn="ctr"/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9187811"/>
                  </a:ext>
                </a:extLst>
              </a:tr>
              <a:tr h="255105"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870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42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 noChangeAspect="1"/>
          </p:cNvSpPr>
          <p:nvPr/>
        </p:nvSpPr>
        <p:spPr bwMode="auto">
          <a:xfrm>
            <a:off x="2515294" y="861632"/>
            <a:ext cx="65162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80" y="1584960"/>
            <a:ext cx="8056354" cy="48216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1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949" y="171123"/>
            <a:ext cx="5591851" cy="1044643"/>
          </a:xfrm>
        </p:spPr>
        <p:txBody>
          <a:bodyPr/>
          <a:lstStyle/>
          <a:p>
            <a:pPr algn="ctr"/>
            <a:r>
              <a:rPr lang="en-US" dirty="0"/>
              <a:t>Navy’s Three-Legged Approach for </a:t>
            </a:r>
            <a:r>
              <a:rPr lang="en-US" dirty="0" err="1"/>
              <a:t>Repairables</a:t>
            </a:r>
            <a:r>
              <a:rPr lang="en-US" dirty="0"/>
              <a:t>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eaLnBrk="1" hangingPunct="1"/>
            <a:fld id="{6ABAF7B4-BA49-48EA-AF2A-1EE3285623F3}" type="slidenum">
              <a:rPr lang="en-US" sz="1600" smtClean="0">
                <a:cs typeface="Times New Roman" pitchFamily="18" charset="0"/>
              </a:rPr>
              <a:pPr eaLnBrk="1" hangingPunct="1"/>
              <a:t>2</a:t>
            </a:fld>
            <a:endParaRPr lang="en-US" sz="1600" dirty="0"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6238" y="4858382"/>
            <a:ext cx="8183563" cy="14478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4675" indent="-114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71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A7E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points of retrograde philosophy</a:t>
            </a:r>
          </a:p>
          <a:p>
            <a:pPr marL="685800" lvl="1" indent="-222250">
              <a:buClr>
                <a:srgbClr val="0000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One-for-one positive inventory control, with signature proof of delivery</a:t>
            </a:r>
          </a:p>
          <a:p>
            <a:pPr marL="685800" lvl="1" indent="-222250">
              <a:buClr>
                <a:srgbClr val="0000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screening &amp; automated disposition based on repair requirements</a:t>
            </a:r>
          </a:p>
          <a:p>
            <a:pPr marL="685800" lvl="1" indent="-222250">
              <a:buClr>
                <a:srgbClr val="0000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Expeditious transportation... NAVSUP WSS lives on inventory velocity, not depth</a:t>
            </a:r>
          </a:p>
          <a:p>
            <a:pPr marL="685800" lvl="1" indent="-222250">
              <a:buClr>
                <a:srgbClr val="0000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Cost-effective shipping via consolidation &amp; commercial competition</a:t>
            </a:r>
          </a:p>
          <a:p>
            <a:pPr marL="685800" lvl="1" indent="-222250">
              <a:buClr>
                <a:srgbClr val="000099"/>
              </a:buClr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95500" y="1531938"/>
            <a:ext cx="5029200" cy="121920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marL="120650" indent="-120650"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Advanced Traceability &amp; Control (ATAC)</a:t>
            </a:r>
          </a:p>
          <a:p>
            <a:pPr marL="120650" indent="-120650">
              <a:buFontTx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Organization which coordinates global transportation</a:t>
            </a:r>
          </a:p>
          <a:p>
            <a:pPr marL="120650" indent="-120650">
              <a:buFontTx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Network of hubs, nodes &amp; expeditionary “mobile” nodes</a:t>
            </a:r>
          </a:p>
          <a:p>
            <a:pPr marL="120650" indent="-120650">
              <a:buFontTx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Packaging &amp; transshipment capabilities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10100" y="2770188"/>
            <a:ext cx="4095750" cy="19542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120650" indent="-120650" algn="ctr">
              <a:spcBef>
                <a:spcPct val="1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Electronic Retrograde</a:t>
            </a:r>
            <a:br>
              <a:rPr lang="en-US" sz="1800" dirty="0">
                <a:solidFill>
                  <a:schemeClr val="bg1"/>
                </a:solidFill>
                <a:latin typeface="Arial" charset="0"/>
              </a:rPr>
            </a:br>
            <a:r>
              <a:rPr lang="en-US" sz="1800" dirty="0">
                <a:solidFill>
                  <a:schemeClr val="bg1"/>
                </a:solidFill>
                <a:latin typeface="Arial" charset="0"/>
              </a:rPr>
              <a:t>Management System (eRMS)</a:t>
            </a:r>
          </a:p>
          <a:p>
            <a:pPr marL="120650" indent="-120650">
              <a:spcBef>
                <a:spcPct val="10000"/>
              </a:spcBef>
              <a:buFontTx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Automated web program</a:t>
            </a:r>
          </a:p>
          <a:p>
            <a:pPr marL="120650" indent="-120650">
              <a:spcBef>
                <a:spcPct val="10000"/>
              </a:spcBef>
              <a:buFontTx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Used by warfighter in the field</a:t>
            </a:r>
          </a:p>
          <a:p>
            <a:pPr marL="120650" indent="-120650">
              <a:spcBef>
                <a:spcPct val="10000"/>
              </a:spcBef>
              <a:buFontTx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Interfaces directly to NAVSUP WSS systems</a:t>
            </a:r>
          </a:p>
          <a:p>
            <a:pPr marL="120650" indent="-120650">
              <a:spcBef>
                <a:spcPct val="10000"/>
              </a:spcBef>
              <a:buFontTx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Connects supply, maintenance, transportation, &amp; financial processes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76238" y="2770188"/>
            <a:ext cx="4271962" cy="19542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120650" indent="-120650" algn="ctr">
              <a:spcBef>
                <a:spcPct val="1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Technical Assistance for</a:t>
            </a:r>
            <a:br>
              <a:rPr lang="en-US" sz="1800" dirty="0">
                <a:solidFill>
                  <a:schemeClr val="bg1"/>
                </a:solidFill>
                <a:latin typeface="Arial" charset="0"/>
              </a:rPr>
            </a:br>
            <a:r>
              <a:rPr lang="en-US" sz="1800" dirty="0">
                <a:solidFill>
                  <a:schemeClr val="bg1"/>
                </a:solidFill>
                <a:latin typeface="Arial" charset="0"/>
              </a:rPr>
              <a:t>Repairables Processing (TARP)</a:t>
            </a:r>
          </a:p>
          <a:p>
            <a:pPr marL="120650" indent="-120650">
              <a:spcBef>
                <a:spcPct val="10000"/>
              </a:spcBef>
              <a:buFontTx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Expertise in repairables handling, packaging, &amp; eRMS usage</a:t>
            </a:r>
          </a:p>
          <a:p>
            <a:pPr marL="120650" indent="-120650">
              <a:spcBef>
                <a:spcPct val="10000"/>
              </a:spcBef>
              <a:buFontTx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Training of Sailors &amp; Marines</a:t>
            </a:r>
          </a:p>
          <a:p>
            <a:pPr marL="120650" indent="-120650">
              <a:spcBef>
                <a:spcPct val="10000"/>
              </a:spcBef>
              <a:buFontTx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SUP WSS contractors around the world &amp; at sea</a:t>
            </a:r>
          </a:p>
          <a:p>
            <a:pPr marL="120650" indent="-120650">
              <a:spcBef>
                <a:spcPct val="10000"/>
              </a:spcBef>
              <a:buFontTx/>
              <a:buChar char="•"/>
            </a:pPr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Staff ATAC Mobile Nodes on very short notice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17537" y="6341432"/>
            <a:ext cx="8204200" cy="49847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2"/>
          <a:stretch/>
        </p:blipFill>
        <p:spPr>
          <a:xfrm>
            <a:off x="7353299" y="2333212"/>
            <a:ext cx="1524001" cy="436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1219200"/>
            <a:ext cx="1066800" cy="1148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2111375"/>
            <a:ext cx="1066800" cy="1066800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37342" y="6411932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eRMS, TARP and ATAC Key to Success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12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496A-9F45-0F84-621B-EDB8045C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50" y="350979"/>
            <a:ext cx="5920196" cy="369332"/>
          </a:xfrm>
        </p:spPr>
        <p:txBody>
          <a:bodyPr/>
          <a:lstStyle/>
          <a:p>
            <a:pPr algn="ctr"/>
            <a:r>
              <a:rPr lang="en-US" dirty="0"/>
              <a:t>Global ATAC Activities</a:t>
            </a:r>
          </a:p>
        </p:txBody>
      </p:sp>
      <p:pic>
        <p:nvPicPr>
          <p:cNvPr id="3" name="Picture 5" descr="compressed political-world-map-2007.gif">
            <a:extLst>
              <a:ext uri="{FF2B5EF4-FFF2-40B4-BE49-F238E27FC236}">
                <a16:creationId xmlns:a16="http://schemas.microsoft.com/office/drawing/2014/main" id="{104B87E8-76CF-77D1-C73F-CFDFF0F7C2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7230" b="3517"/>
          <a:stretch/>
        </p:blipFill>
        <p:spPr bwMode="auto">
          <a:xfrm>
            <a:off x="0" y="1469270"/>
            <a:ext cx="9144000" cy="447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1CAE7CD1-5D00-4D6E-038B-C96AFD2C2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03625"/>
            <a:ext cx="547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 sz="1000" b="1" u="sng">
                <a:latin typeface="Arial" charset="0"/>
              </a:defRPr>
            </a:lvl1pPr>
          </a:lstStyle>
          <a:p>
            <a:r>
              <a:rPr lang="en-US" dirty="0"/>
              <a:t>Guam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265FFD5-C7DA-FB54-D794-0E60DFAEC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2343150"/>
            <a:ext cx="654050" cy="246063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u="sng" dirty="0" err="1">
                <a:latin typeface="Arial" charset="0"/>
              </a:rPr>
              <a:t>Iwakuni</a:t>
            </a:r>
            <a:endParaRPr lang="en-US" sz="1000" b="1" u="sng" dirty="0">
              <a:latin typeface="Arial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A19265D-723B-C49D-2DEC-46C4365B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857" y="2552700"/>
            <a:ext cx="12570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 sz="1000" b="1" u="sng">
                <a:latin typeface="Arial" charset="0"/>
              </a:defRPr>
            </a:lvl1pPr>
          </a:lstStyle>
          <a:p>
            <a:r>
              <a:rPr lang="en-US" dirty="0"/>
              <a:t>Yokosuka/Atsugi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A70916A6-48E0-06C1-C5C0-8A2F2F3FDD1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287419" y="2656681"/>
            <a:ext cx="211138" cy="317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oval" w="med" len="med"/>
          </a:ln>
        </p:spPr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29CECB5E-0699-2225-EF91-B2AC0E71BF6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543800" y="2705100"/>
            <a:ext cx="152400" cy="762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oval" w="med" len="med"/>
          </a:ln>
        </p:spPr>
      </p:cxn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5A71A10E-6EA7-0930-9A93-D58F94D168E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848600" y="3390900"/>
            <a:ext cx="0" cy="2286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sp>
        <p:nvSpPr>
          <p:cNvPr id="11" name="TextBox 19">
            <a:extLst>
              <a:ext uri="{FF2B5EF4-FFF2-40B4-BE49-F238E27FC236}">
                <a16:creationId xmlns:a16="http://schemas.microsoft.com/office/drawing/2014/main" id="{6457E212-3A49-0F98-BB41-E184AE6C3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13" y="3924300"/>
            <a:ext cx="809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 sz="1000" b="1" u="sng">
                <a:latin typeface="Arial" charset="0"/>
              </a:defRPr>
            </a:lvl1pPr>
          </a:lstStyle>
          <a:p>
            <a:r>
              <a:rPr lang="en-US" dirty="0"/>
              <a:t>Singapore</a:t>
            </a:r>
          </a:p>
        </p:txBody>
      </p: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FC54F6B2-E491-3864-FBEB-66ABAB72BA8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82594" y="3847306"/>
            <a:ext cx="152400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sp>
        <p:nvSpPr>
          <p:cNvPr id="13" name="TextBox 27">
            <a:extLst>
              <a:ext uri="{FF2B5EF4-FFF2-40B4-BE49-F238E27FC236}">
                <a16:creationId xmlns:a16="http://schemas.microsoft.com/office/drawing/2014/main" id="{51B79E6E-06D1-EFD7-9B4E-E7E86154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208" y="2403475"/>
            <a:ext cx="774727" cy="400110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defRPr sz="1000" b="1" u="sng">
                <a:latin typeface="Arial" charset="0"/>
              </a:defRPr>
            </a:lvl1pPr>
          </a:lstStyle>
          <a:p>
            <a:pPr algn="ctr"/>
            <a:r>
              <a:rPr lang="en-US" dirty="0"/>
              <a:t>South Korea</a:t>
            </a:r>
          </a:p>
        </p:txBody>
      </p:sp>
      <p:cxnSp>
        <p:nvCxnSpPr>
          <p:cNvPr id="14" name="Straight Connector 28">
            <a:extLst>
              <a:ext uri="{FF2B5EF4-FFF2-40B4-BE49-F238E27FC236}">
                <a16:creationId xmlns:a16="http://schemas.microsoft.com/office/drawing/2014/main" id="{11B616A5-B233-488C-02DF-691339921E0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086600" y="2628900"/>
            <a:ext cx="152400" cy="762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sp>
        <p:nvSpPr>
          <p:cNvPr id="15" name="TextBox 30">
            <a:extLst>
              <a:ext uri="{FF2B5EF4-FFF2-40B4-BE49-F238E27FC236}">
                <a16:creationId xmlns:a16="http://schemas.microsoft.com/office/drawing/2014/main" id="{64C471DB-017B-41AA-0520-BF48E2D4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538" y="2876550"/>
            <a:ext cx="709612" cy="246063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u="sng">
                <a:latin typeface="Arial" charset="0"/>
              </a:rPr>
              <a:t>Okinawa</a:t>
            </a:r>
          </a:p>
        </p:txBody>
      </p:sp>
      <p:cxnSp>
        <p:nvCxnSpPr>
          <p:cNvPr id="16" name="Straight Connector 34">
            <a:extLst>
              <a:ext uri="{FF2B5EF4-FFF2-40B4-BE49-F238E27FC236}">
                <a16:creationId xmlns:a16="http://schemas.microsoft.com/office/drawing/2014/main" id="{BBB49531-C4FD-44B1-9A2E-3DFF837698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15200" y="3009900"/>
            <a:ext cx="228600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sp>
        <p:nvSpPr>
          <p:cNvPr id="17" name="TextBox 52">
            <a:extLst>
              <a:ext uri="{FF2B5EF4-FFF2-40B4-BE49-F238E27FC236}">
                <a16:creationId xmlns:a16="http://schemas.microsoft.com/office/drawing/2014/main" id="{07219BD2-F7AC-5E85-5C8F-FA1379619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184" y="2972573"/>
            <a:ext cx="7104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 sz="1000" b="1" u="none">
                <a:latin typeface="Arial" charset="0"/>
              </a:defRPr>
            </a:lvl1pPr>
          </a:lstStyle>
          <a:p>
            <a:r>
              <a:rPr lang="en-US" dirty="0"/>
              <a:t>Thailand</a:t>
            </a:r>
          </a:p>
        </p:txBody>
      </p:sp>
      <p:cxnSp>
        <p:nvCxnSpPr>
          <p:cNvPr id="18" name="Straight Connector 53">
            <a:extLst>
              <a:ext uri="{FF2B5EF4-FFF2-40B4-BE49-F238E27FC236}">
                <a16:creationId xmlns:a16="http://schemas.microsoft.com/office/drawing/2014/main" id="{40BCF25B-8A51-EFAB-4E90-AA15DC76B02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629401" y="3238500"/>
            <a:ext cx="152400" cy="3175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 type="oval" w="med" len="med"/>
            <a:tailEnd/>
          </a:ln>
        </p:spPr>
      </p:cxnSp>
      <p:sp>
        <p:nvSpPr>
          <p:cNvPr id="19" name="TextBox 56">
            <a:extLst>
              <a:ext uri="{FF2B5EF4-FFF2-40B4-BE49-F238E27FC236}">
                <a16:creationId xmlns:a16="http://schemas.microsoft.com/office/drawing/2014/main" id="{D6533C1C-FD31-1F90-3F61-00F85448F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932" y="3490913"/>
            <a:ext cx="865943" cy="246221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ctr">
              <a:defRPr sz="1000" b="1" u="sng">
                <a:latin typeface="Arial" charset="0"/>
              </a:defRPr>
            </a:lvl1pPr>
          </a:lstStyle>
          <a:p>
            <a:r>
              <a:rPr lang="en-US" u="none" dirty="0"/>
              <a:t>Philippines</a:t>
            </a:r>
          </a:p>
        </p:txBody>
      </p:sp>
      <p:cxnSp>
        <p:nvCxnSpPr>
          <p:cNvPr id="20" name="Straight Connector 57">
            <a:extLst>
              <a:ext uri="{FF2B5EF4-FFF2-40B4-BE49-F238E27FC236}">
                <a16:creationId xmlns:a16="http://schemas.microsoft.com/office/drawing/2014/main" id="{A5AFEDCC-926E-C4A5-BDE7-583BBBEDAD2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37413" y="3314700"/>
            <a:ext cx="1587" cy="236538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 type="oval" w="med" len="med"/>
            <a:tailEnd/>
          </a:ln>
        </p:spPr>
      </p:cxnSp>
      <p:sp>
        <p:nvSpPr>
          <p:cNvPr id="21" name="TextBox 61">
            <a:extLst>
              <a:ext uri="{FF2B5EF4-FFF2-40B4-BE49-F238E27FC236}">
                <a16:creationId xmlns:a16="http://schemas.microsoft.com/office/drawing/2014/main" id="{2290D527-3D3E-96D6-1986-2C7FADC24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864" y="3024959"/>
            <a:ext cx="660758" cy="246221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ctr">
              <a:defRPr sz="1000" b="1" u="sng">
                <a:latin typeface="Arial" charset="0"/>
              </a:defRPr>
            </a:lvl1pPr>
          </a:lstStyle>
          <a:p>
            <a:r>
              <a:rPr lang="en-US" dirty="0"/>
              <a:t>Bahrain</a:t>
            </a:r>
          </a:p>
        </p:txBody>
      </p:sp>
      <p:cxnSp>
        <p:nvCxnSpPr>
          <p:cNvPr id="22" name="Straight Connector 62">
            <a:extLst>
              <a:ext uri="{FF2B5EF4-FFF2-40B4-BE49-F238E27FC236}">
                <a16:creationId xmlns:a16="http://schemas.microsoft.com/office/drawing/2014/main" id="{65A1F2BA-B4D5-B3BC-4AEB-D37623986EB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59413" y="3009900"/>
            <a:ext cx="26988" cy="119001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sp>
        <p:nvSpPr>
          <p:cNvPr id="23" name="TextBox 82">
            <a:extLst>
              <a:ext uri="{FF2B5EF4-FFF2-40B4-BE49-F238E27FC236}">
                <a16:creationId xmlns:a16="http://schemas.microsoft.com/office/drawing/2014/main" id="{BA792C74-FA61-7582-EA23-4C066A248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2341563"/>
            <a:ext cx="660400" cy="246062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algn="r"/>
            <a:r>
              <a:rPr lang="en-US" sz="1000" b="1" u="sng">
                <a:latin typeface="Arial" charset="0"/>
              </a:rPr>
              <a:t>Sigonella</a:t>
            </a:r>
          </a:p>
        </p:txBody>
      </p:sp>
      <p:cxnSp>
        <p:nvCxnSpPr>
          <p:cNvPr id="24" name="Straight Connector 83">
            <a:extLst>
              <a:ext uri="{FF2B5EF4-FFF2-40B4-BE49-F238E27FC236}">
                <a16:creationId xmlns:a16="http://schemas.microsoft.com/office/drawing/2014/main" id="{BD764111-E797-C774-8ADF-9C9D4E44C06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437063" y="2549525"/>
            <a:ext cx="133350" cy="15716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sp>
        <p:nvSpPr>
          <p:cNvPr id="25" name="TextBox 85">
            <a:extLst>
              <a:ext uri="{FF2B5EF4-FFF2-40B4-BE49-F238E27FC236}">
                <a16:creationId xmlns:a16="http://schemas.microsoft.com/office/drawing/2014/main" id="{CF5E58D6-59AB-2D61-48AA-6A9616F4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2586038"/>
            <a:ext cx="377825" cy="246062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algn="r"/>
            <a:r>
              <a:rPr lang="en-US" sz="1000" b="1" u="sng">
                <a:latin typeface="Arial" charset="0"/>
              </a:rPr>
              <a:t>Rota</a:t>
            </a:r>
          </a:p>
        </p:txBody>
      </p:sp>
      <p:cxnSp>
        <p:nvCxnSpPr>
          <p:cNvPr id="26" name="Straight Connector 86">
            <a:extLst>
              <a:ext uri="{FF2B5EF4-FFF2-40B4-BE49-F238E27FC236}">
                <a16:creationId xmlns:a16="http://schemas.microsoft.com/office/drawing/2014/main" id="{806835D1-2A6E-3E4E-9F5A-9CB99CF247C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962400" y="2705100"/>
            <a:ext cx="152400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sp>
        <p:nvSpPr>
          <p:cNvPr id="27" name="TextBox 91">
            <a:extLst>
              <a:ext uri="{FF2B5EF4-FFF2-40B4-BE49-F238E27FC236}">
                <a16:creationId xmlns:a16="http://schemas.microsoft.com/office/drawing/2014/main" id="{7D78EAC3-A12F-E7D5-E72E-196677DB6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012" y="2618583"/>
            <a:ext cx="990600" cy="244475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rIns="45720">
            <a:spAutoFit/>
          </a:bodyPr>
          <a:lstStyle/>
          <a:p>
            <a:r>
              <a:rPr lang="en-US" sz="1000" b="1" u="sng" dirty="0">
                <a:latin typeface="Arial" charset="0"/>
              </a:rPr>
              <a:t>Norfolk, VA</a:t>
            </a:r>
          </a:p>
        </p:txBody>
      </p:sp>
      <p:cxnSp>
        <p:nvCxnSpPr>
          <p:cNvPr id="28" name="Straight Connector 92">
            <a:extLst>
              <a:ext uri="{FF2B5EF4-FFF2-40B4-BE49-F238E27FC236}">
                <a16:creationId xmlns:a16="http://schemas.microsoft.com/office/drawing/2014/main" id="{6099AA08-9D49-7DA5-34A0-AD6D6BEF39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1263" y="2749550"/>
            <a:ext cx="152400" cy="1588"/>
          </a:xfrm>
          <a:prstGeom prst="line">
            <a:avLst/>
          </a:prstGeom>
          <a:ln>
            <a:headEnd type="oval" w="med" len="med"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93">
            <a:extLst>
              <a:ext uri="{FF2B5EF4-FFF2-40B4-BE49-F238E27FC236}">
                <a16:creationId xmlns:a16="http://schemas.microsoft.com/office/drawing/2014/main" id="{62D0BFC0-2E4D-469C-E792-EB62C2526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88" y="2807816"/>
            <a:ext cx="961259" cy="400110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ctr"/>
            <a:r>
              <a:rPr lang="en-US" sz="1000" b="1" u="sng" dirty="0">
                <a:latin typeface="Arial" charset="0"/>
              </a:rPr>
              <a:t>Jacksonville/</a:t>
            </a:r>
            <a:r>
              <a:rPr lang="en-US" sz="1000" b="1" u="sng" dirty="0" err="1">
                <a:latin typeface="Arial" charset="0"/>
              </a:rPr>
              <a:t>Mayport</a:t>
            </a:r>
            <a:r>
              <a:rPr lang="en-US" sz="1000" b="1" u="sng" dirty="0">
                <a:latin typeface="Arial" charset="0"/>
              </a:rPr>
              <a:t>, FL</a:t>
            </a:r>
          </a:p>
        </p:txBody>
      </p:sp>
      <p:cxnSp>
        <p:nvCxnSpPr>
          <p:cNvPr id="30" name="Straight Connector 94">
            <a:extLst>
              <a:ext uri="{FF2B5EF4-FFF2-40B4-BE49-F238E27FC236}">
                <a16:creationId xmlns:a16="http://schemas.microsoft.com/office/drawing/2014/main" id="{EA0B91E1-CA13-8AB5-FFDF-2284389936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6534" y="2923646"/>
            <a:ext cx="130279" cy="108214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sp>
        <p:nvSpPr>
          <p:cNvPr id="31" name="TextBox 102">
            <a:extLst>
              <a:ext uri="{FF2B5EF4-FFF2-40B4-BE49-F238E27FC236}">
                <a16:creationId xmlns:a16="http://schemas.microsoft.com/office/drawing/2014/main" id="{CC35406B-9F52-80B1-9CBE-E2094E37D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16238"/>
            <a:ext cx="1103313" cy="246062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r"/>
            <a:r>
              <a:rPr lang="en-US" sz="1000" b="1" u="sng" dirty="0">
                <a:latin typeface="Arial" charset="0"/>
              </a:rPr>
              <a:t>San Diego, CA</a:t>
            </a:r>
          </a:p>
        </p:txBody>
      </p:sp>
      <p:cxnSp>
        <p:nvCxnSpPr>
          <p:cNvPr id="32" name="Straight Connector 103">
            <a:extLst>
              <a:ext uri="{FF2B5EF4-FFF2-40B4-BE49-F238E27FC236}">
                <a16:creationId xmlns:a16="http://schemas.microsoft.com/office/drawing/2014/main" id="{EFBA8D8C-6C14-875B-5617-D36C020B364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371601" y="2857500"/>
            <a:ext cx="152400" cy="3175"/>
          </a:xfrm>
          <a:prstGeom prst="line">
            <a:avLst/>
          </a:prstGeom>
          <a:ln>
            <a:headEnd type="oval" w="med" len="med"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106">
            <a:extLst>
              <a:ext uri="{FF2B5EF4-FFF2-40B4-BE49-F238E27FC236}">
                <a16:creationId xmlns:a16="http://schemas.microsoft.com/office/drawing/2014/main" id="{5DF6BFBE-1F20-D0C2-5966-A27861B9E9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45023" y="2432051"/>
            <a:ext cx="98027" cy="7682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sp>
        <p:nvSpPr>
          <p:cNvPr id="34" name="TextBox 108">
            <a:extLst>
              <a:ext uri="{FF2B5EF4-FFF2-40B4-BE49-F238E27FC236}">
                <a16:creationId xmlns:a16="http://schemas.microsoft.com/office/drawing/2014/main" id="{09081383-F09D-9C7C-D60D-C0E1082FA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01" y="3270735"/>
            <a:ext cx="1255712" cy="246063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1000" b="1" u="sng">
                <a:latin typeface="Arial" charset="0"/>
              </a:rPr>
              <a:t>Pearl Harbor, HI</a:t>
            </a:r>
          </a:p>
        </p:txBody>
      </p:sp>
      <p:cxnSp>
        <p:nvCxnSpPr>
          <p:cNvPr id="35" name="Straight Connector 109">
            <a:extLst>
              <a:ext uri="{FF2B5EF4-FFF2-40B4-BE49-F238E27FC236}">
                <a16:creationId xmlns:a16="http://schemas.microsoft.com/office/drawing/2014/main" id="{0D93813D-CE17-72A6-542B-BD8FD6BB9C2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5594" y="3237706"/>
            <a:ext cx="152400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cxnSp>
        <p:nvCxnSpPr>
          <p:cNvPr id="36" name="Straight Connector 80">
            <a:extLst>
              <a:ext uri="{FF2B5EF4-FFF2-40B4-BE49-F238E27FC236}">
                <a16:creationId xmlns:a16="http://schemas.microsoft.com/office/drawing/2014/main" id="{353873F4-31C9-8F1B-36DA-549A9DA4512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67600" y="4095750"/>
            <a:ext cx="228600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 type="oval" w="med" len="med"/>
            <a:tailEnd/>
          </a:ln>
        </p:spPr>
      </p:cxnSp>
      <p:sp>
        <p:nvSpPr>
          <p:cNvPr id="37" name="TextBox 73">
            <a:extLst>
              <a:ext uri="{FF2B5EF4-FFF2-40B4-BE49-F238E27FC236}">
                <a16:creationId xmlns:a16="http://schemas.microsoft.com/office/drawing/2014/main" id="{9811E7BC-D71A-62E1-4DA9-7A692D388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285" y="3962400"/>
            <a:ext cx="6110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r">
              <a:defRPr sz="1000" b="1" u="none">
                <a:latin typeface="Arial" charset="0"/>
              </a:defRPr>
            </a:lvl1pPr>
          </a:lstStyle>
          <a:p>
            <a:r>
              <a:rPr lang="en-US" dirty="0"/>
              <a:t>Darwin</a:t>
            </a:r>
          </a:p>
        </p:txBody>
      </p:sp>
      <p:sp>
        <p:nvSpPr>
          <p:cNvPr id="38" name="TextBox 102">
            <a:extLst>
              <a:ext uri="{FF2B5EF4-FFF2-40B4-BE49-F238E27FC236}">
                <a16:creationId xmlns:a16="http://schemas.microsoft.com/office/drawing/2014/main" id="{052AB283-8E76-827A-2B5A-EA922EC4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234" y="3336890"/>
            <a:ext cx="662361" cy="246221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ctr">
              <a:defRPr sz="1000" b="1" u="sng">
                <a:latin typeface="Arial" charset="0"/>
              </a:defRPr>
            </a:lvl1pPr>
          </a:lstStyle>
          <a:p>
            <a:r>
              <a:rPr lang="en-US" dirty="0"/>
              <a:t>Djibouti</a:t>
            </a:r>
          </a:p>
        </p:txBody>
      </p:sp>
      <p:cxnSp>
        <p:nvCxnSpPr>
          <p:cNvPr id="39" name="Straight Connector 103">
            <a:extLst>
              <a:ext uri="{FF2B5EF4-FFF2-40B4-BE49-F238E27FC236}">
                <a16:creationId xmlns:a16="http://schemas.microsoft.com/office/drawing/2014/main" id="{44D53B2B-DAA4-B973-A7D7-A72F5DE256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41926" y="3366608"/>
            <a:ext cx="128200" cy="156663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 type="oval" w="med" len="med"/>
            <a:tailEnd/>
          </a:ln>
        </p:spPr>
      </p:cxnSp>
      <p:sp>
        <p:nvSpPr>
          <p:cNvPr id="40" name="TextBox 82">
            <a:extLst>
              <a:ext uri="{FF2B5EF4-FFF2-40B4-BE49-F238E27FC236}">
                <a16:creationId xmlns:a16="http://schemas.microsoft.com/office/drawing/2014/main" id="{6D337070-A0FF-B2C2-436A-E45630B63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651" y="2433250"/>
            <a:ext cx="752475" cy="247650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ctr">
              <a:defRPr sz="1000" b="1" u="sng">
                <a:latin typeface="Arial" charset="0"/>
              </a:defRPr>
            </a:lvl1pPr>
          </a:lstStyle>
          <a:p>
            <a:r>
              <a:rPr lang="en-US" dirty="0" err="1"/>
              <a:t>Souda</a:t>
            </a:r>
            <a:r>
              <a:rPr lang="en-US" dirty="0"/>
              <a:t> Bay</a:t>
            </a:r>
          </a:p>
        </p:txBody>
      </p:sp>
      <p:cxnSp>
        <p:nvCxnSpPr>
          <p:cNvPr id="41" name="Straight Connector 83">
            <a:extLst>
              <a:ext uri="{FF2B5EF4-FFF2-40B4-BE49-F238E27FC236}">
                <a16:creationId xmlns:a16="http://schemas.microsoft.com/office/drawing/2014/main" id="{D5ED5C06-2C12-172F-7D5A-A6B96B739B43}"/>
              </a:ext>
            </a:extLst>
          </p:cNvPr>
          <p:cNvCxnSpPr>
            <a:cxnSpLocks noChangeShapeType="1"/>
            <a:endCxn id="40" idx="2"/>
          </p:cNvCxnSpPr>
          <p:nvPr/>
        </p:nvCxnSpPr>
        <p:spPr bwMode="auto">
          <a:xfrm flipV="1">
            <a:off x="4861980" y="2680900"/>
            <a:ext cx="131909" cy="114236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886AB0-9B6E-A0AD-EFB3-56E0E7318C65}"/>
              </a:ext>
            </a:extLst>
          </p:cNvPr>
          <p:cNvCxnSpPr/>
          <p:nvPr/>
        </p:nvCxnSpPr>
        <p:spPr>
          <a:xfrm flipH="1">
            <a:off x="231775" y="1695367"/>
            <a:ext cx="1311275" cy="1127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F0C5C41-5B39-0AF7-FEFA-B2E307B86679}"/>
              </a:ext>
            </a:extLst>
          </p:cNvPr>
          <p:cNvCxnSpPr/>
          <p:nvPr/>
        </p:nvCxnSpPr>
        <p:spPr>
          <a:xfrm>
            <a:off x="231775" y="2857500"/>
            <a:ext cx="0" cy="1905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8E91392-E776-8871-2E95-686C21FF6D9C}"/>
              </a:ext>
            </a:extLst>
          </p:cNvPr>
          <p:cNvCxnSpPr/>
          <p:nvPr/>
        </p:nvCxnSpPr>
        <p:spPr>
          <a:xfrm>
            <a:off x="3429000" y="1486204"/>
            <a:ext cx="15902" cy="17609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2CA85E-0C9B-68E7-EFD4-F9E862339772}"/>
              </a:ext>
            </a:extLst>
          </p:cNvPr>
          <p:cNvCxnSpPr/>
          <p:nvPr/>
        </p:nvCxnSpPr>
        <p:spPr>
          <a:xfrm flipH="1" flipV="1">
            <a:off x="2781300" y="3257550"/>
            <a:ext cx="806450" cy="8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FAFC698-8A55-2CFC-6D5D-A647C5CCDD4B}"/>
              </a:ext>
            </a:extLst>
          </p:cNvPr>
          <p:cNvCxnSpPr/>
          <p:nvPr/>
        </p:nvCxnSpPr>
        <p:spPr>
          <a:xfrm>
            <a:off x="1902902" y="3347887"/>
            <a:ext cx="3686" cy="2657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4257C6-8FD2-876E-6D83-0A7563931A53}"/>
              </a:ext>
            </a:extLst>
          </p:cNvPr>
          <p:cNvCxnSpPr/>
          <p:nvPr/>
        </p:nvCxnSpPr>
        <p:spPr>
          <a:xfrm flipV="1">
            <a:off x="1902902" y="3147143"/>
            <a:ext cx="381002" cy="200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237B86D-0A6A-8B74-48A8-8958B758F6D8}"/>
              </a:ext>
            </a:extLst>
          </p:cNvPr>
          <p:cNvCxnSpPr/>
          <p:nvPr/>
        </p:nvCxnSpPr>
        <p:spPr>
          <a:xfrm>
            <a:off x="3587750" y="3274232"/>
            <a:ext cx="50800" cy="27386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647211A-DF8C-7A4A-9C1C-621ECA345FC8}"/>
              </a:ext>
            </a:extLst>
          </p:cNvPr>
          <p:cNvCxnSpPr/>
          <p:nvPr/>
        </p:nvCxnSpPr>
        <p:spPr>
          <a:xfrm flipH="1" flipV="1">
            <a:off x="6203950" y="1486205"/>
            <a:ext cx="15875" cy="280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9CD5852-3B49-7BF8-BF6B-975A2ED842DF}"/>
              </a:ext>
            </a:extLst>
          </p:cNvPr>
          <p:cNvCxnSpPr/>
          <p:nvPr/>
        </p:nvCxnSpPr>
        <p:spPr>
          <a:xfrm>
            <a:off x="5823346" y="3048000"/>
            <a:ext cx="86516" cy="3023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D0E020A-6CC2-A4A1-FCCD-FE3D45014124}"/>
              </a:ext>
            </a:extLst>
          </p:cNvPr>
          <p:cNvSpPr txBox="1"/>
          <p:nvPr/>
        </p:nvSpPr>
        <p:spPr bwMode="auto">
          <a:xfrm>
            <a:off x="546100" y="4085372"/>
            <a:ext cx="1135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800" b="1" dirty="0">
                <a:solidFill>
                  <a:srgbClr val="002C76"/>
                </a:solidFill>
                <a:latin typeface="Helvetica" pitchFamily="34" charset="0"/>
                <a:ea typeface="+mj-ea"/>
                <a:cs typeface="+mj-cs"/>
              </a:rPr>
              <a:t>3</a:t>
            </a:r>
            <a:r>
              <a:rPr lang="en-US" sz="1800" b="1" baseline="30000" dirty="0">
                <a:solidFill>
                  <a:srgbClr val="002C76"/>
                </a:solidFill>
                <a:latin typeface="Helvetica" pitchFamily="34" charset="0"/>
                <a:ea typeface="+mj-ea"/>
                <a:cs typeface="+mj-cs"/>
              </a:rPr>
              <a:t>rd</a:t>
            </a:r>
            <a:r>
              <a:rPr lang="en-US" sz="1800" b="1" dirty="0">
                <a:solidFill>
                  <a:srgbClr val="002C76"/>
                </a:solidFill>
                <a:latin typeface="Helvetica" pitchFamily="34" charset="0"/>
                <a:ea typeface="+mj-ea"/>
                <a:cs typeface="+mj-cs"/>
              </a:rPr>
              <a:t> Fleet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52093B-8050-3893-3F81-82684D5B1535}"/>
              </a:ext>
            </a:extLst>
          </p:cNvPr>
          <p:cNvSpPr txBox="1"/>
          <p:nvPr/>
        </p:nvSpPr>
        <p:spPr bwMode="auto">
          <a:xfrm>
            <a:off x="2353200" y="5416668"/>
            <a:ext cx="1135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800" b="1" dirty="0">
                <a:solidFill>
                  <a:srgbClr val="002C76"/>
                </a:solidFill>
                <a:latin typeface="Helvetica" pitchFamily="34" charset="0"/>
                <a:ea typeface="+mj-ea"/>
                <a:cs typeface="+mj-cs"/>
              </a:rPr>
              <a:t>4th Fleet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741E0F-9108-CF78-0629-D8E5195E0BF4}"/>
              </a:ext>
            </a:extLst>
          </p:cNvPr>
          <p:cNvSpPr txBox="1"/>
          <p:nvPr/>
        </p:nvSpPr>
        <p:spPr bwMode="auto">
          <a:xfrm>
            <a:off x="4014788" y="5067211"/>
            <a:ext cx="1135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800" b="1" dirty="0">
                <a:solidFill>
                  <a:srgbClr val="002C76"/>
                </a:solidFill>
                <a:latin typeface="Helvetica" pitchFamily="34" charset="0"/>
                <a:ea typeface="+mj-ea"/>
                <a:cs typeface="+mj-cs"/>
              </a:rPr>
              <a:t>6th Fleet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9244B6-C5C9-D4FF-6599-1290427846B9}"/>
              </a:ext>
            </a:extLst>
          </p:cNvPr>
          <p:cNvSpPr txBox="1"/>
          <p:nvPr/>
        </p:nvSpPr>
        <p:spPr bwMode="auto">
          <a:xfrm>
            <a:off x="2362199" y="1511671"/>
            <a:ext cx="1019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fontAlgn="auto">
              <a:spcAft>
                <a:spcPts val="0"/>
              </a:spcAft>
              <a:defRPr sz="1800" b="1">
                <a:solidFill>
                  <a:srgbClr val="002C76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2nd Fleet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82AC445-74A4-1FB8-D7D5-27ED70C599DD}"/>
              </a:ext>
            </a:extLst>
          </p:cNvPr>
          <p:cNvCxnSpPr/>
          <p:nvPr/>
        </p:nvCxnSpPr>
        <p:spPr>
          <a:xfrm flipH="1">
            <a:off x="5241926" y="4095750"/>
            <a:ext cx="60245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84AE723-813F-E506-717B-FA8ABDBF831F}"/>
              </a:ext>
            </a:extLst>
          </p:cNvPr>
          <p:cNvSpPr txBox="1"/>
          <p:nvPr/>
        </p:nvSpPr>
        <p:spPr bwMode="auto">
          <a:xfrm>
            <a:off x="7890669" y="3152459"/>
            <a:ext cx="9628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fontAlgn="auto">
              <a:spcAft>
                <a:spcPts val="0"/>
              </a:spcAft>
              <a:defRPr sz="1800" b="1">
                <a:solidFill>
                  <a:srgbClr val="002C76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7th Fleet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20DAF8-7F77-B047-2EBA-2A19DA598910}"/>
              </a:ext>
            </a:extLst>
          </p:cNvPr>
          <p:cNvSpPr txBox="1"/>
          <p:nvPr/>
        </p:nvSpPr>
        <p:spPr bwMode="auto">
          <a:xfrm>
            <a:off x="5230770" y="3523271"/>
            <a:ext cx="6929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b="1" dirty="0">
                <a:solidFill>
                  <a:srgbClr val="002C76"/>
                </a:solidFill>
                <a:latin typeface="Helvetica" pitchFamily="34" charset="0"/>
                <a:ea typeface="+mj-ea"/>
                <a:cs typeface="+mj-cs"/>
              </a:rPr>
              <a:t>5th Fleet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95166B2-3325-40F5-9DC1-D167F34E7D4E}"/>
              </a:ext>
            </a:extLst>
          </p:cNvPr>
          <p:cNvCxnSpPr/>
          <p:nvPr/>
        </p:nvCxnSpPr>
        <p:spPr>
          <a:xfrm>
            <a:off x="2283904" y="3162300"/>
            <a:ext cx="497396" cy="1039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77">
            <a:extLst>
              <a:ext uri="{FF2B5EF4-FFF2-40B4-BE49-F238E27FC236}">
                <a16:creationId xmlns:a16="http://schemas.microsoft.com/office/drawing/2014/main" id="{C8B41AB0-6CDF-7345-5101-43FB54CDA8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91400" y="4718154"/>
            <a:ext cx="87713" cy="153988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oval" w="med" len="med"/>
          </a:ln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5740DDB-1DB3-5F33-DA1B-00F47A20DCF5}"/>
              </a:ext>
            </a:extLst>
          </p:cNvPr>
          <p:cNvSpPr txBox="1"/>
          <p:nvPr/>
        </p:nvSpPr>
        <p:spPr bwMode="auto">
          <a:xfrm>
            <a:off x="6578600" y="4838119"/>
            <a:ext cx="10033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050" b="1" u="sng" dirty="0">
                <a:latin typeface="Helvetica" pitchFamily="34" charset="0"/>
                <a:ea typeface="+mj-ea"/>
                <a:cs typeface="+mj-cs"/>
              </a:rPr>
              <a:t>Edinburgh</a:t>
            </a:r>
          </a:p>
        </p:txBody>
      </p:sp>
      <p:sp>
        <p:nvSpPr>
          <p:cNvPr id="61" name="TextBox 82">
            <a:extLst>
              <a:ext uri="{FF2B5EF4-FFF2-40B4-BE49-F238E27FC236}">
                <a16:creationId xmlns:a16="http://schemas.microsoft.com/office/drawing/2014/main" id="{DFE12119-6540-2F21-3652-4CC70596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622" y="2234091"/>
            <a:ext cx="510717" cy="246221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algn="r"/>
            <a:r>
              <a:rPr lang="en-US" sz="1000" b="1" u="sng" dirty="0">
                <a:latin typeface="Arial" charset="0"/>
              </a:rPr>
              <a:t>Naples</a:t>
            </a:r>
          </a:p>
        </p:txBody>
      </p:sp>
      <p:cxnSp>
        <p:nvCxnSpPr>
          <p:cNvPr id="62" name="Straight Connector 83">
            <a:extLst>
              <a:ext uri="{FF2B5EF4-FFF2-40B4-BE49-F238E27FC236}">
                <a16:creationId xmlns:a16="http://schemas.microsoft.com/office/drawing/2014/main" id="{990E6A10-3B48-9965-A62C-00D8D446D6F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497471" y="2343150"/>
            <a:ext cx="30092" cy="21724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sp>
        <p:nvSpPr>
          <p:cNvPr id="63" name="TextBox 105">
            <a:extLst>
              <a:ext uri="{FF2B5EF4-FFF2-40B4-BE49-F238E27FC236}">
                <a16:creationId xmlns:a16="http://schemas.microsoft.com/office/drawing/2014/main" id="{A78D8AE3-819F-4C25-EB2A-040207798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84" y="2143604"/>
            <a:ext cx="928290" cy="246221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r>
              <a:rPr lang="en-US" sz="1000" b="1" u="sng" dirty="0">
                <a:latin typeface="Arial" charset="0"/>
              </a:rPr>
              <a:t>Everett, WA</a:t>
            </a:r>
          </a:p>
        </p:txBody>
      </p:sp>
      <p:cxnSp>
        <p:nvCxnSpPr>
          <p:cNvPr id="64" name="Straight Connector 103">
            <a:extLst>
              <a:ext uri="{FF2B5EF4-FFF2-40B4-BE49-F238E27FC236}">
                <a16:creationId xmlns:a16="http://schemas.microsoft.com/office/drawing/2014/main" id="{43062EB3-C41D-E9FC-648B-57392F89396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490263" y="2284608"/>
            <a:ext cx="52787" cy="58544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sp>
        <p:nvSpPr>
          <p:cNvPr id="65" name="TextBox 105">
            <a:extLst>
              <a:ext uri="{FF2B5EF4-FFF2-40B4-BE49-F238E27FC236}">
                <a16:creationId xmlns:a16="http://schemas.microsoft.com/office/drawing/2014/main" id="{AD830202-3BE2-7A0C-A38B-A99194C5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67" y="2395804"/>
            <a:ext cx="1285875" cy="246063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r>
              <a:rPr lang="en-US" sz="1000" b="1" u="sng" dirty="0">
                <a:latin typeface="Arial" charset="0"/>
              </a:rPr>
              <a:t>Bremerton, WA</a:t>
            </a:r>
          </a:p>
        </p:txBody>
      </p:sp>
      <p:cxnSp>
        <p:nvCxnSpPr>
          <p:cNvPr id="66" name="Straight Connector 83">
            <a:extLst>
              <a:ext uri="{FF2B5EF4-FFF2-40B4-BE49-F238E27FC236}">
                <a16:creationId xmlns:a16="http://schemas.microsoft.com/office/drawing/2014/main" id="{DCAE58EF-E41D-EA77-FD7E-4071F1F3391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962399" y="2158002"/>
            <a:ext cx="304801" cy="126606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 type="oval" w="med" len="med"/>
            <a:tailEnd/>
          </a:ln>
        </p:spPr>
      </p:cxnSp>
      <p:sp>
        <p:nvSpPr>
          <p:cNvPr id="67" name="TextBox 82">
            <a:extLst>
              <a:ext uri="{FF2B5EF4-FFF2-40B4-BE49-F238E27FC236}">
                <a16:creationId xmlns:a16="http://schemas.microsoft.com/office/drawing/2014/main" id="{4901240E-991A-4108-71B3-5EB76CE39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399" y="1986027"/>
            <a:ext cx="632545" cy="246221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algn="r"/>
            <a:r>
              <a:rPr lang="en-US" sz="1000" b="1" dirty="0">
                <a:latin typeface="Arial" charset="0"/>
              </a:rPr>
              <a:t>Scotland</a:t>
            </a:r>
          </a:p>
        </p:txBody>
      </p:sp>
      <p:cxnSp>
        <p:nvCxnSpPr>
          <p:cNvPr id="68" name="Straight Connector 83">
            <a:extLst>
              <a:ext uri="{FF2B5EF4-FFF2-40B4-BE49-F238E27FC236}">
                <a16:creationId xmlns:a16="http://schemas.microsoft.com/office/drawing/2014/main" id="{EAED7E01-4B41-8FD4-1ED0-86405622FA1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3738" y="1795420"/>
            <a:ext cx="113913" cy="187516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 type="oval" w="med" len="med"/>
            <a:tailEnd/>
          </a:ln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9EF951D-810E-933A-E5B9-05BF1304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340" y="1626178"/>
            <a:ext cx="553998" cy="246221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algn="r"/>
            <a:r>
              <a:rPr lang="en-US" sz="1000" b="1" dirty="0">
                <a:latin typeface="Arial" charset="0"/>
              </a:rPr>
              <a:t>Norway</a:t>
            </a:r>
          </a:p>
        </p:txBody>
      </p:sp>
      <p:cxnSp>
        <p:nvCxnSpPr>
          <p:cNvPr id="70" name="Straight Connector 103">
            <a:extLst>
              <a:ext uri="{FF2B5EF4-FFF2-40B4-BE49-F238E27FC236}">
                <a16:creationId xmlns:a16="http://schemas.microsoft.com/office/drawing/2014/main" id="{1606F669-BD82-463C-ABF8-206865AE51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14805" y="6255385"/>
            <a:ext cx="128200" cy="156663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 type="oval" w="med" len="med"/>
            <a:tailEnd/>
          </a:ln>
        </p:spPr>
      </p:cxnSp>
      <p:cxnSp>
        <p:nvCxnSpPr>
          <p:cNvPr id="71" name="Straight Connector 94">
            <a:extLst>
              <a:ext uri="{FF2B5EF4-FFF2-40B4-BE49-F238E27FC236}">
                <a16:creationId xmlns:a16="http://schemas.microsoft.com/office/drawing/2014/main" id="{2CEAAF20-BF18-D4D1-6AA6-393C0D0365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5580" y="6255385"/>
            <a:ext cx="146844" cy="168714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/>
          </a:ln>
        </p:spPr>
      </p:cxnSp>
      <p:cxnSp>
        <p:nvCxnSpPr>
          <p:cNvPr id="72" name="Straight Connector 103">
            <a:extLst>
              <a:ext uri="{FF2B5EF4-FFF2-40B4-BE49-F238E27FC236}">
                <a16:creationId xmlns:a16="http://schemas.microsoft.com/office/drawing/2014/main" id="{B2844D16-82EB-4D3A-08B5-EFF9A95C0F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4500" y="4713208"/>
            <a:ext cx="128200" cy="156663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 type="oval" w="med" len="med"/>
            <a:tailEnd/>
          </a:ln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D3F6223-BE0A-4E38-5F4D-DB657F4B65CB}"/>
              </a:ext>
            </a:extLst>
          </p:cNvPr>
          <p:cNvSpPr txBox="1"/>
          <p:nvPr/>
        </p:nvSpPr>
        <p:spPr bwMode="auto">
          <a:xfrm>
            <a:off x="7543800" y="4813177"/>
            <a:ext cx="10033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050" b="1" u="sng" dirty="0" err="1">
                <a:latin typeface="Helvetica" pitchFamily="34" charset="0"/>
                <a:ea typeface="+mj-ea"/>
                <a:cs typeface="+mj-cs"/>
              </a:rPr>
              <a:t>Nowra</a:t>
            </a:r>
            <a:endParaRPr lang="en-US" sz="1050" b="1" u="sng" dirty="0"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74" name="TextBox 7">
            <a:extLst>
              <a:ext uri="{FF2B5EF4-FFF2-40B4-BE49-F238E27FC236}">
                <a16:creationId xmlns:a16="http://schemas.microsoft.com/office/drawing/2014/main" id="{35C0735C-91D7-E065-CAF2-92D4D9CF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261" y="2792756"/>
            <a:ext cx="638316" cy="246221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u="sng" dirty="0">
                <a:latin typeface="Arial" charset="0"/>
              </a:rPr>
              <a:t>Sasebo</a:t>
            </a:r>
          </a:p>
        </p:txBody>
      </p:sp>
      <p:cxnSp>
        <p:nvCxnSpPr>
          <p:cNvPr id="75" name="Straight Connector 53">
            <a:extLst>
              <a:ext uri="{FF2B5EF4-FFF2-40B4-BE49-F238E27FC236}">
                <a16:creationId xmlns:a16="http://schemas.microsoft.com/office/drawing/2014/main" id="{8D98E33F-6945-AC2E-491B-2C6209C67C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17996" y="2795451"/>
            <a:ext cx="105916" cy="159048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 type="oval" w="med" len="med"/>
            <a:tailEnd/>
          </a:ln>
        </p:spPr>
      </p:cxnSp>
      <p:cxnSp>
        <p:nvCxnSpPr>
          <p:cNvPr id="76" name="Straight Connector 103">
            <a:extLst>
              <a:ext uri="{FF2B5EF4-FFF2-40B4-BE49-F238E27FC236}">
                <a16:creationId xmlns:a16="http://schemas.microsoft.com/office/drawing/2014/main" id="{01F03F96-C188-E17B-2D43-50345FD92A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09100" y="6210031"/>
            <a:ext cx="145775" cy="179162"/>
          </a:xfrm>
          <a:prstGeom prst="line">
            <a:avLst/>
          </a:prstGeom>
          <a:ln>
            <a:headEnd type="oval" w="med" len="med"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7" name="TextBox 91">
            <a:extLst>
              <a:ext uri="{FF2B5EF4-FFF2-40B4-BE49-F238E27FC236}">
                <a16:creationId xmlns:a16="http://schemas.microsoft.com/office/drawing/2014/main" id="{BD298A64-C93A-EDB4-61D0-A7F9400A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948" y="6166281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45720">
            <a:spAutoFit/>
          </a:bodyPr>
          <a:lstStyle/>
          <a:p>
            <a:r>
              <a:rPr lang="en-US" sz="1000" b="1" u="sng" dirty="0">
                <a:latin typeface="Arial" charset="0"/>
              </a:rPr>
              <a:t>ATAC Hub</a:t>
            </a:r>
          </a:p>
        </p:txBody>
      </p:sp>
      <p:sp>
        <p:nvSpPr>
          <p:cNvPr id="78" name="TextBox 91">
            <a:extLst>
              <a:ext uri="{FF2B5EF4-FFF2-40B4-BE49-F238E27FC236}">
                <a16:creationId xmlns:a16="http://schemas.microsoft.com/office/drawing/2014/main" id="{98219D02-B534-9656-4D23-0E5B0456C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760" y="6163633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45720">
            <a:spAutoFit/>
          </a:bodyPr>
          <a:lstStyle/>
          <a:p>
            <a:r>
              <a:rPr lang="en-US" sz="1000" b="1" u="sng" dirty="0">
                <a:latin typeface="Arial" charset="0"/>
              </a:rPr>
              <a:t>ATAC Node</a:t>
            </a:r>
          </a:p>
        </p:txBody>
      </p:sp>
      <p:sp>
        <p:nvSpPr>
          <p:cNvPr id="79" name="TextBox 91">
            <a:extLst>
              <a:ext uri="{FF2B5EF4-FFF2-40B4-BE49-F238E27FC236}">
                <a16:creationId xmlns:a16="http://schemas.microsoft.com/office/drawing/2014/main" id="{3BAF531B-B790-DD7A-2440-F0ABEEC12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085" y="6159272"/>
            <a:ext cx="14813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45720">
            <a:spAutoFit/>
          </a:bodyPr>
          <a:lstStyle/>
          <a:p>
            <a:r>
              <a:rPr lang="en-US" sz="1000" b="1" u="sng" dirty="0">
                <a:latin typeface="Arial" charset="0"/>
              </a:rPr>
              <a:t>ATAC Mobile Node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83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ChangeAspect="1"/>
          </p:cNvSpPr>
          <p:nvPr/>
        </p:nvSpPr>
        <p:spPr bwMode="auto">
          <a:xfrm>
            <a:off x="3732245" y="56595"/>
            <a:ext cx="4180114" cy="9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eRMS interfaces with Commercial Transportation Carrier Systems</a:t>
            </a: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00" y="1675624"/>
            <a:ext cx="2264646" cy="104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Wes\Desktop\Pilot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45" y="2611583"/>
            <a:ext cx="2246671" cy="87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http://www.nationalaircargo.com/(A(CtnjP7wjzQEkAAAAZDU3NGVlZjEtOWI4Yi00YTk1LTg1ODQtZWU1ZDM1NjhjMWFhIBjdsYMRGf61V6kf4_GcH_Os5_01))/fw/NatAirCargo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00" y="3762850"/>
            <a:ext cx="2498756" cy="4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://i.zdnet.com/blogs/fedex-logo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9" y="4569683"/>
            <a:ext cx="1868744" cy="66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2.bp.blogspot.com/-2F-ux1QPP54/Tsun1tAyAII/AAAAAAAAA8U/gAzLNIsqlWw/s1600/UPS%2B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47" y="4903992"/>
            <a:ext cx="1146227" cy="13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20"/>
          <p:cNvCxnSpPr>
            <a:cxnSpLocks noChangeShapeType="1"/>
          </p:cNvCxnSpPr>
          <p:nvPr/>
        </p:nvCxnSpPr>
        <p:spPr bwMode="auto">
          <a:xfrm flipV="1">
            <a:off x="3915533" y="2379307"/>
            <a:ext cx="1801019" cy="422787"/>
          </a:xfrm>
          <a:prstGeom prst="straightConnector1">
            <a:avLst/>
          </a:prstGeom>
          <a:noFill/>
          <a:ln w="9525" algn="ctr">
            <a:solidFill>
              <a:srgbClr val="00447C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20"/>
          <p:cNvCxnSpPr>
            <a:cxnSpLocks noChangeShapeType="1"/>
          </p:cNvCxnSpPr>
          <p:nvPr/>
        </p:nvCxnSpPr>
        <p:spPr bwMode="auto">
          <a:xfrm>
            <a:off x="4002830" y="3057170"/>
            <a:ext cx="1685940" cy="0"/>
          </a:xfrm>
          <a:prstGeom prst="straightConnector1">
            <a:avLst/>
          </a:prstGeom>
          <a:noFill/>
          <a:ln w="9525" algn="ctr">
            <a:solidFill>
              <a:srgbClr val="00447C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20"/>
          <p:cNvCxnSpPr>
            <a:cxnSpLocks noChangeShapeType="1"/>
          </p:cNvCxnSpPr>
          <p:nvPr/>
        </p:nvCxnSpPr>
        <p:spPr bwMode="auto">
          <a:xfrm>
            <a:off x="3915533" y="3324818"/>
            <a:ext cx="1812566" cy="445103"/>
          </a:xfrm>
          <a:prstGeom prst="straightConnector1">
            <a:avLst/>
          </a:prstGeom>
          <a:noFill/>
          <a:ln w="9525" algn="ctr">
            <a:solidFill>
              <a:srgbClr val="00447C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20"/>
          <p:cNvCxnSpPr>
            <a:cxnSpLocks noChangeShapeType="1"/>
          </p:cNvCxnSpPr>
          <p:nvPr/>
        </p:nvCxnSpPr>
        <p:spPr bwMode="auto">
          <a:xfrm>
            <a:off x="3750903" y="3486685"/>
            <a:ext cx="1659585" cy="1046850"/>
          </a:xfrm>
          <a:prstGeom prst="straightConnector1">
            <a:avLst/>
          </a:prstGeom>
          <a:noFill/>
          <a:ln w="9525" algn="ctr">
            <a:solidFill>
              <a:srgbClr val="00447C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20"/>
          <p:cNvCxnSpPr>
            <a:cxnSpLocks noChangeShapeType="1"/>
          </p:cNvCxnSpPr>
          <p:nvPr/>
        </p:nvCxnSpPr>
        <p:spPr bwMode="auto">
          <a:xfrm>
            <a:off x="3276692" y="3686997"/>
            <a:ext cx="711255" cy="1132755"/>
          </a:xfrm>
          <a:prstGeom prst="straightConnector1">
            <a:avLst/>
          </a:prstGeom>
          <a:noFill/>
          <a:ln w="9525" algn="ctr">
            <a:solidFill>
              <a:srgbClr val="00447C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2CEE7815-2D19-EE4B-B6FF-BBDD922489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80" y="2301595"/>
            <a:ext cx="2588024" cy="1430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98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2AC9E19-2601-D1E3-DE39-39F5E1B9A73A}"/>
              </a:ext>
            </a:extLst>
          </p:cNvPr>
          <p:cNvSpPr/>
          <p:nvPr/>
        </p:nvSpPr>
        <p:spPr>
          <a:xfrm>
            <a:off x="2682821" y="1837408"/>
            <a:ext cx="4272733" cy="4272733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428" y="163858"/>
            <a:ext cx="4023072" cy="796942"/>
          </a:xfrm>
        </p:spPr>
        <p:txBody>
          <a:bodyPr/>
          <a:lstStyle/>
          <a:p>
            <a:r>
              <a:rPr lang="en-US" sz="2400" dirty="0"/>
              <a:t>ATAC RFI PROCESS:  </a:t>
            </a:r>
            <a:br>
              <a:rPr lang="en-US" sz="2400" dirty="0"/>
            </a:br>
            <a:r>
              <a:rPr lang="en-US" dirty="0"/>
              <a:t>CONUS / OCONUS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06916" y="3047926"/>
            <a:ext cx="2467300" cy="1136504"/>
          </a:xfrm>
          <a:prstGeom prst="rect">
            <a:avLst/>
          </a:prstGeom>
        </p:spPr>
        <p:txBody>
          <a:bodyPr vert="horz" lIns="0" tIns="0" rIns="0" bIns="45720" rtlCol="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 smtClean="0">
                <a:solidFill>
                  <a:srgbClr val="002060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pPr algn="ctr"/>
            <a:r>
              <a:rPr lang="en-US" sz="2200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Routine Priority </a:t>
            </a:r>
          </a:p>
          <a:p>
            <a:pPr algn="ctr"/>
            <a:r>
              <a:rPr lang="en-US" sz="2200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6 - 13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999EAE-0CA5-08D3-1DD5-5605CCC61730}"/>
              </a:ext>
            </a:extLst>
          </p:cNvPr>
          <p:cNvGrpSpPr/>
          <p:nvPr/>
        </p:nvGrpSpPr>
        <p:grpSpPr>
          <a:xfrm>
            <a:off x="4135094" y="1198573"/>
            <a:ext cx="1553548" cy="1549156"/>
            <a:chOff x="4135094" y="1198573"/>
            <a:chExt cx="1553548" cy="154915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ABE3535-586C-EB5C-F074-888C6A1E9BE3}"/>
                </a:ext>
              </a:extLst>
            </p:cNvPr>
            <p:cNvSpPr/>
            <p:nvPr/>
          </p:nvSpPr>
          <p:spPr>
            <a:xfrm>
              <a:off x="4135094" y="1198573"/>
              <a:ext cx="1553548" cy="1549156"/>
            </a:xfrm>
            <a:prstGeom prst="roundRect">
              <a:avLst/>
            </a:prstGeom>
            <a:solidFill>
              <a:schemeClr val="accent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1) </a:t>
              </a:r>
              <a:r>
                <a:rPr lang="en-US" sz="1200" kern="1200" dirty="0"/>
                <a:t>Vendor site enter CAV / RP entry </a:t>
              </a:r>
            </a:p>
          </p:txBody>
        </p:sp>
        <p:pic>
          <p:nvPicPr>
            <p:cNvPr id="26" name="Graphic 25" descr="Internet with solid fill">
              <a:extLst>
                <a:ext uri="{FF2B5EF4-FFF2-40B4-BE49-F238E27FC236}">
                  <a16:creationId xmlns:a16="http://schemas.microsoft.com/office/drawing/2014/main" id="{DDF967DE-1C20-D0BF-66AC-2C78BC082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12595" y="1261844"/>
              <a:ext cx="798546" cy="79854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F8A126-225A-9D3A-4DBA-2BC1AD240CCC}"/>
              </a:ext>
            </a:extLst>
          </p:cNvPr>
          <p:cNvGrpSpPr/>
          <p:nvPr/>
        </p:nvGrpSpPr>
        <p:grpSpPr>
          <a:xfrm>
            <a:off x="6166642" y="2173096"/>
            <a:ext cx="1553548" cy="1549156"/>
            <a:chOff x="6026677" y="2126441"/>
            <a:chExt cx="1553548" cy="154915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E70AB0F-6858-03A1-8527-93A9DCA50B8B}"/>
                </a:ext>
              </a:extLst>
            </p:cNvPr>
            <p:cNvSpPr/>
            <p:nvPr/>
          </p:nvSpPr>
          <p:spPr>
            <a:xfrm>
              <a:off x="6026677" y="2126441"/>
              <a:ext cx="1553548" cy="154915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2) </a:t>
              </a:r>
              <a:r>
                <a:rPr lang="en-US" sz="1200" kern="1200" dirty="0"/>
                <a:t>Pickup Directive  (PUD) feeds eRMS </a:t>
              </a:r>
              <a:br>
                <a:rPr lang="en-US" sz="1200" kern="1200" dirty="0"/>
              </a:br>
              <a:r>
                <a:rPr lang="en-US" sz="1200" kern="1200" dirty="0"/>
                <a:t>within 24 </a:t>
              </a:r>
              <a:r>
                <a:rPr lang="en-US" sz="1200" kern="1200" dirty="0" err="1"/>
                <a:t>hrs</a:t>
              </a:r>
              <a:endParaRPr lang="en-US" sz="1200" kern="1200" dirty="0"/>
            </a:p>
          </p:txBody>
        </p:sp>
        <p:pic>
          <p:nvPicPr>
            <p:cNvPr id="31" name="Graphic 30" descr="Document with solid fill">
              <a:extLst>
                <a:ext uri="{FF2B5EF4-FFF2-40B4-BE49-F238E27FC236}">
                  <a16:creationId xmlns:a16="http://schemas.microsoft.com/office/drawing/2014/main" id="{EAF318CB-4D06-F96B-DA35-AB512E4AD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37275" y="2364381"/>
              <a:ext cx="550139" cy="55013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368B2AA-BA27-ECBA-79C8-7111578EDFB3}"/>
              </a:ext>
            </a:extLst>
          </p:cNvPr>
          <p:cNvGrpSpPr/>
          <p:nvPr/>
        </p:nvGrpSpPr>
        <p:grpSpPr>
          <a:xfrm>
            <a:off x="1916658" y="4197798"/>
            <a:ext cx="1553548" cy="1549156"/>
            <a:chOff x="2177916" y="4291108"/>
            <a:chExt cx="1553548" cy="154915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D09087-7869-4D57-F51C-346A928D4D0E}"/>
                </a:ext>
              </a:extLst>
            </p:cNvPr>
            <p:cNvSpPr/>
            <p:nvPr/>
          </p:nvSpPr>
          <p:spPr>
            <a:xfrm>
              <a:off x="2177916" y="4291108"/>
              <a:ext cx="1553548" cy="1549156"/>
            </a:xfrm>
            <a:prstGeom prst="roundRect">
              <a:avLst/>
            </a:prstGeom>
            <a:solidFill>
              <a:srgbClr val="A800A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5) </a:t>
              </a:r>
              <a:r>
                <a:rPr lang="en-US" sz="1200" kern="1200" dirty="0"/>
                <a:t>POS / POD posted in eRMS </a:t>
              </a:r>
              <a:br>
                <a:rPr lang="en-US" sz="1200" kern="1200" dirty="0"/>
              </a:br>
              <a:r>
                <a:rPr lang="en-US" sz="1200" kern="1200" dirty="0"/>
                <a:t>via EDI feed or manually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FDD63E21-84D6-722F-02E6-F202A6FAA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67950" y="4499626"/>
              <a:ext cx="954320" cy="488304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0BC77F-2EBA-5C58-BF30-CDF2A3B678FE}"/>
              </a:ext>
            </a:extLst>
          </p:cNvPr>
          <p:cNvGrpSpPr/>
          <p:nvPr/>
        </p:nvGrpSpPr>
        <p:grpSpPr>
          <a:xfrm>
            <a:off x="6166642" y="4197798"/>
            <a:ext cx="1553548" cy="1549156"/>
            <a:chOff x="6026677" y="4337763"/>
            <a:chExt cx="1553548" cy="15491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FE39F14-B5DB-8BA3-17F7-9155060FC10E}"/>
                </a:ext>
              </a:extLst>
            </p:cNvPr>
            <p:cNvSpPr/>
            <p:nvPr/>
          </p:nvSpPr>
          <p:spPr>
            <a:xfrm>
              <a:off x="6026677" y="4337763"/>
              <a:ext cx="1553548" cy="1549156"/>
            </a:xfrm>
            <a:prstGeom prst="roundRect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 dirty="0"/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3) ATAC provides labels and carrier info to shipping site</a:t>
              </a:r>
            </a:p>
          </p:txBody>
        </p:sp>
        <p:pic>
          <p:nvPicPr>
            <p:cNvPr id="11" name="Picture 10" descr="A close-up of a key chain&#10;&#10;Description automatically generated with low confidence">
              <a:extLst>
                <a:ext uri="{FF2B5EF4-FFF2-40B4-BE49-F238E27FC236}">
                  <a16:creationId xmlns:a16="http://schemas.microsoft.com/office/drawing/2014/main" id="{06B20CB0-280C-39FC-CA66-217CAF8DC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573" y="4536280"/>
              <a:ext cx="738610" cy="47236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93F0274-1F50-6A5A-6E76-3C153B946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6598148" y="4713556"/>
              <a:ext cx="492694" cy="329595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01548A-2FA3-04FB-04EB-FBD53F54F718}"/>
              </a:ext>
            </a:extLst>
          </p:cNvPr>
          <p:cNvGrpSpPr/>
          <p:nvPr/>
        </p:nvGrpSpPr>
        <p:grpSpPr>
          <a:xfrm>
            <a:off x="4135094" y="5257304"/>
            <a:ext cx="1553548" cy="1549156"/>
            <a:chOff x="4135094" y="5257304"/>
            <a:chExt cx="1553548" cy="15491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6811312-97F1-C9AF-255C-34EEF1968BFB}"/>
                </a:ext>
              </a:extLst>
            </p:cNvPr>
            <p:cNvSpPr/>
            <p:nvPr/>
          </p:nvSpPr>
          <p:spPr>
            <a:xfrm>
              <a:off x="4135094" y="5257304"/>
              <a:ext cx="1553548" cy="154915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440" rIns="0" bIns="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4) </a:t>
              </a:r>
              <a:r>
                <a:rPr lang="en-US" sz="1200" kern="1200" dirty="0"/>
                <a:t>Carrier picks up within 24 - 48 </a:t>
              </a:r>
              <a:r>
                <a:rPr lang="en-US" sz="1200" kern="1200" dirty="0" err="1"/>
                <a:t>hrs</a:t>
              </a:r>
              <a:r>
                <a:rPr lang="en-US" sz="1200" kern="1200" dirty="0"/>
                <a:t> or </a:t>
              </a:r>
              <a:br>
                <a:rPr lang="en-US" sz="1200" kern="1200" dirty="0"/>
              </a:br>
              <a:r>
                <a:rPr lang="en-US" sz="1200" kern="1200" dirty="0"/>
                <a:t>at scheduled daily pick up time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408CB6A-4F66-52D3-1965-F9764C1F1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7887" y="5450633"/>
              <a:ext cx="545359" cy="38629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486588C-B123-5F25-7142-5D17EA17B040}"/>
              </a:ext>
            </a:extLst>
          </p:cNvPr>
          <p:cNvGrpSpPr/>
          <p:nvPr/>
        </p:nvGrpSpPr>
        <p:grpSpPr>
          <a:xfrm>
            <a:off x="1916658" y="2173096"/>
            <a:ext cx="1553548" cy="1549156"/>
            <a:chOff x="2177916" y="2126441"/>
            <a:chExt cx="1553548" cy="154915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9AD6233-9A6A-B1A7-81CA-5A705F438785}"/>
                </a:ext>
              </a:extLst>
            </p:cNvPr>
            <p:cNvSpPr/>
            <p:nvPr/>
          </p:nvSpPr>
          <p:spPr>
            <a:xfrm>
              <a:off x="2177916" y="2126441"/>
              <a:ext cx="1553548" cy="1549156"/>
            </a:xfrm>
            <a:prstGeom prst="roundRect">
              <a:avLst/>
            </a:prstGeom>
            <a:solidFill>
              <a:srgbClr val="DF661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6) </a:t>
              </a:r>
              <a:r>
                <a:rPr lang="en-US" sz="1200" kern="1200" dirty="0"/>
                <a:t>Labels are cancelled within 5 business days </a:t>
              </a:r>
              <a:br>
                <a:rPr lang="en-US" sz="1200" kern="1200" dirty="0"/>
              </a:br>
              <a:r>
                <a:rPr lang="en-US" sz="1200" kern="1200" dirty="0"/>
                <a:t>if not used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ABB6D9-C76E-F93C-AA55-7F78D8BD7568}"/>
                </a:ext>
              </a:extLst>
            </p:cNvPr>
            <p:cNvGrpSpPr/>
            <p:nvPr/>
          </p:nvGrpSpPr>
          <p:grpSpPr>
            <a:xfrm>
              <a:off x="2618183" y="2259086"/>
              <a:ext cx="738610" cy="618946"/>
              <a:chOff x="813440" y="3579871"/>
              <a:chExt cx="738610" cy="618946"/>
            </a:xfrm>
          </p:grpSpPr>
          <p:pic>
            <p:nvPicPr>
              <p:cNvPr id="21" name="Picture 20" descr="A close-up of a key chain&#10;&#10;Description automatically generated with low confidence">
                <a:extLst>
                  <a:ext uri="{FF2B5EF4-FFF2-40B4-BE49-F238E27FC236}">
                    <a16:creationId xmlns:a16="http://schemas.microsoft.com/office/drawing/2014/main" id="{2F06C13A-81C3-4F21-D45A-B06A706C9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440" y="3579871"/>
                <a:ext cx="738610" cy="47236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96F13C3-0D27-5476-DE99-6D06B4B6D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5400000">
                <a:off x="937015" y="3757147"/>
                <a:ext cx="492694" cy="329595"/>
              </a:xfrm>
              <a:prstGeom prst="rect">
                <a:avLst/>
              </a:prstGeom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8C5CB0-EC52-CEA7-CB64-3D41E91D9397}"/>
                  </a:ext>
                </a:extLst>
              </p:cNvPr>
              <p:cNvSpPr txBox="1"/>
              <p:nvPr/>
            </p:nvSpPr>
            <p:spPr>
              <a:xfrm>
                <a:off x="959830" y="3675597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69813AE3-A62E-7E0D-60D5-8D4B6C5FA67A}"/>
              </a:ext>
            </a:extLst>
          </p:cNvPr>
          <p:cNvSpPr txBox="1"/>
          <p:nvPr/>
        </p:nvSpPr>
        <p:spPr>
          <a:xfrm>
            <a:off x="-3468522" y="1770127"/>
            <a:ext cx="2800345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On the Animation Pane, change the START option to ON CLICK if you want to click to step through the flow manually.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During presentation and while the animations are running and you want the animation to display the whole screen, just click the screen a second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9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42101" y="309460"/>
            <a:ext cx="4068810" cy="651340"/>
          </a:xfrm>
        </p:spPr>
        <p:txBody>
          <a:bodyPr/>
          <a:lstStyle/>
          <a:p>
            <a:r>
              <a:rPr lang="en-US" sz="2400" dirty="0"/>
              <a:t>ATAC RFI PROCESS:</a:t>
            </a:r>
            <a:br>
              <a:rPr lang="en-US" sz="2400" dirty="0"/>
            </a:br>
            <a:r>
              <a:rPr lang="en-US" dirty="0"/>
              <a:t>Oversize OCONUS Shipment</a:t>
            </a:r>
            <a:endParaRPr lang="en-US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95DC7D7-D4A3-3DB6-AC78-4B0CDC8BE84F}"/>
              </a:ext>
            </a:extLst>
          </p:cNvPr>
          <p:cNvSpPr/>
          <p:nvPr/>
        </p:nvSpPr>
        <p:spPr>
          <a:xfrm>
            <a:off x="2682821" y="1837408"/>
            <a:ext cx="4272733" cy="4272733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202EF4-995A-A1DB-9ABC-19211EF95D9E}"/>
              </a:ext>
            </a:extLst>
          </p:cNvPr>
          <p:cNvSpPr txBox="1">
            <a:spLocks/>
          </p:cNvSpPr>
          <p:nvPr/>
        </p:nvSpPr>
        <p:spPr>
          <a:xfrm>
            <a:off x="3706916" y="3047926"/>
            <a:ext cx="2467300" cy="1136504"/>
          </a:xfrm>
          <a:prstGeom prst="rect">
            <a:avLst/>
          </a:prstGeom>
        </p:spPr>
        <p:txBody>
          <a:bodyPr vert="horz" lIns="0" tIns="0" rIns="0" bIns="45720" rtlCol="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 smtClean="0">
                <a:solidFill>
                  <a:srgbClr val="002060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pPr algn="ctr"/>
            <a:r>
              <a:rPr lang="en-US" sz="2200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Routine Priority </a:t>
            </a:r>
          </a:p>
          <a:p>
            <a:pPr algn="ctr"/>
            <a:r>
              <a:rPr lang="en-US" sz="2200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6 - 13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AA0F99-AEA3-5A77-90B2-FBE7792B377D}"/>
              </a:ext>
            </a:extLst>
          </p:cNvPr>
          <p:cNvGrpSpPr/>
          <p:nvPr/>
        </p:nvGrpSpPr>
        <p:grpSpPr>
          <a:xfrm>
            <a:off x="4135094" y="1198573"/>
            <a:ext cx="1553548" cy="1549156"/>
            <a:chOff x="4135094" y="1198573"/>
            <a:chExt cx="1553548" cy="154915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BB83D82-E744-1FDD-7F6B-FC2EAEF5FB5A}"/>
                </a:ext>
              </a:extLst>
            </p:cNvPr>
            <p:cNvSpPr/>
            <p:nvPr/>
          </p:nvSpPr>
          <p:spPr>
            <a:xfrm>
              <a:off x="4135094" y="1198573"/>
              <a:ext cx="1553548" cy="1549156"/>
            </a:xfrm>
            <a:prstGeom prst="roundRect">
              <a:avLst/>
            </a:prstGeom>
            <a:solidFill>
              <a:schemeClr val="accent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1) </a:t>
              </a:r>
              <a:r>
                <a:rPr lang="en-US" sz="1200" kern="1200" dirty="0"/>
                <a:t>Vendor site enter CAV / RP entry </a:t>
              </a:r>
            </a:p>
          </p:txBody>
        </p:sp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6FCD0EDC-D885-EE43-C4A2-9E29EC0FC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12595" y="1261844"/>
              <a:ext cx="798546" cy="79854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2ADBB3-284F-E01D-8845-D78AF42E6693}"/>
              </a:ext>
            </a:extLst>
          </p:cNvPr>
          <p:cNvGrpSpPr/>
          <p:nvPr/>
        </p:nvGrpSpPr>
        <p:grpSpPr>
          <a:xfrm>
            <a:off x="6166642" y="2173096"/>
            <a:ext cx="1553548" cy="1549156"/>
            <a:chOff x="6026677" y="2126441"/>
            <a:chExt cx="1553548" cy="154915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D73DBA8-D44D-6D71-308D-36DFAD88D3E4}"/>
                </a:ext>
              </a:extLst>
            </p:cNvPr>
            <p:cNvSpPr/>
            <p:nvPr/>
          </p:nvSpPr>
          <p:spPr>
            <a:xfrm>
              <a:off x="6026677" y="2126441"/>
              <a:ext cx="1553548" cy="154915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2) </a:t>
              </a:r>
              <a:r>
                <a:rPr lang="en-US" sz="1200" kern="1200" dirty="0"/>
                <a:t>Pickup Directive  (PUD) feeds eRMS </a:t>
              </a:r>
              <a:br>
                <a:rPr lang="en-US" sz="1200" kern="1200" dirty="0"/>
              </a:br>
              <a:r>
                <a:rPr lang="en-US" sz="1200" kern="1200" dirty="0"/>
                <a:t>within 24 </a:t>
              </a:r>
              <a:r>
                <a:rPr lang="en-US" sz="1200" kern="1200" dirty="0" err="1"/>
                <a:t>hrs</a:t>
              </a:r>
              <a:endParaRPr lang="en-US" sz="1200" kern="1200" dirty="0"/>
            </a:p>
          </p:txBody>
        </p:sp>
        <p:pic>
          <p:nvPicPr>
            <p:cNvPr id="12" name="Graphic 11" descr="Document with solid fill">
              <a:extLst>
                <a:ext uri="{FF2B5EF4-FFF2-40B4-BE49-F238E27FC236}">
                  <a16:creationId xmlns:a16="http://schemas.microsoft.com/office/drawing/2014/main" id="{694D1F06-EB98-5F00-959C-3CC212AAF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10613" y="2288137"/>
              <a:ext cx="636890" cy="63689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954DCB-6AAF-BAF4-D93C-FF068B2A2974}"/>
              </a:ext>
            </a:extLst>
          </p:cNvPr>
          <p:cNvGrpSpPr/>
          <p:nvPr/>
        </p:nvGrpSpPr>
        <p:grpSpPr>
          <a:xfrm>
            <a:off x="1916658" y="4197798"/>
            <a:ext cx="1553548" cy="1549156"/>
            <a:chOff x="2177916" y="4291108"/>
            <a:chExt cx="1553548" cy="154915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CBD9FB6-0A39-032B-E60F-E688348094CD}"/>
                </a:ext>
              </a:extLst>
            </p:cNvPr>
            <p:cNvSpPr/>
            <p:nvPr/>
          </p:nvSpPr>
          <p:spPr>
            <a:xfrm>
              <a:off x="2177916" y="4291108"/>
              <a:ext cx="1553548" cy="1549156"/>
            </a:xfrm>
            <a:prstGeom prst="roundRect">
              <a:avLst/>
            </a:prstGeom>
            <a:solidFill>
              <a:srgbClr val="A800A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5) </a:t>
              </a:r>
              <a:r>
                <a:rPr lang="en-US" sz="1200" kern="1200" dirty="0"/>
                <a:t>POS / POD posted in eRMS </a:t>
              </a:r>
              <a:br>
                <a:rPr lang="en-US" sz="1200" kern="1200" dirty="0"/>
              </a:br>
              <a:r>
                <a:rPr lang="en-US" sz="1200" kern="1200" dirty="0"/>
                <a:t>via EDI feed or manually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9FAF1F-DF1D-508B-46B3-0E89D41F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67950" y="4480576"/>
              <a:ext cx="954320" cy="48830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7959B8-06EE-03BE-EFD7-8D257782F313}"/>
              </a:ext>
            </a:extLst>
          </p:cNvPr>
          <p:cNvGrpSpPr/>
          <p:nvPr/>
        </p:nvGrpSpPr>
        <p:grpSpPr>
          <a:xfrm>
            <a:off x="1916658" y="2173096"/>
            <a:ext cx="1553548" cy="1549156"/>
            <a:chOff x="2177916" y="2126441"/>
            <a:chExt cx="1553548" cy="154915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6E674C8-D2DE-6925-A710-AEC4927536EE}"/>
                </a:ext>
              </a:extLst>
            </p:cNvPr>
            <p:cNvSpPr/>
            <p:nvPr/>
          </p:nvSpPr>
          <p:spPr>
            <a:xfrm>
              <a:off x="2177916" y="2126441"/>
              <a:ext cx="1553548" cy="1549156"/>
            </a:xfrm>
            <a:prstGeom prst="roundRect">
              <a:avLst/>
            </a:prstGeom>
            <a:solidFill>
              <a:srgbClr val="DF661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6) </a:t>
              </a:r>
              <a:r>
                <a:rPr lang="en-US" sz="1200" kern="1200" dirty="0"/>
                <a:t>Labels are cancelled within 5 business days </a:t>
              </a:r>
              <a:br>
                <a:rPr lang="en-US" sz="1200" kern="1200" dirty="0"/>
              </a:br>
              <a:r>
                <a:rPr lang="en-US" sz="1200" kern="1200" dirty="0"/>
                <a:t>if not used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E00156A-B2EE-F726-1B57-D306A928DF18}"/>
                </a:ext>
              </a:extLst>
            </p:cNvPr>
            <p:cNvGrpSpPr/>
            <p:nvPr/>
          </p:nvGrpSpPr>
          <p:grpSpPr>
            <a:xfrm>
              <a:off x="2618183" y="2259086"/>
              <a:ext cx="738610" cy="618946"/>
              <a:chOff x="813440" y="3579871"/>
              <a:chExt cx="738610" cy="618946"/>
            </a:xfrm>
          </p:grpSpPr>
          <p:pic>
            <p:nvPicPr>
              <p:cNvPr id="26" name="Picture 25" descr="A close-up of a key chain&#10;&#10;Description automatically generated with low confidence">
                <a:extLst>
                  <a:ext uri="{FF2B5EF4-FFF2-40B4-BE49-F238E27FC236}">
                    <a16:creationId xmlns:a16="http://schemas.microsoft.com/office/drawing/2014/main" id="{AEEE821B-B2EA-E6F1-B1F9-734C0673C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440" y="3579871"/>
                <a:ext cx="738610" cy="472367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983B248-4637-9D35-1C34-F1C4E7E19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5400000">
                <a:off x="937015" y="3757147"/>
                <a:ext cx="492694" cy="329595"/>
              </a:xfrm>
              <a:prstGeom prst="rect">
                <a:avLst/>
              </a:prstGeom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94399B-299B-88D0-3AF4-1F4B1A9D5834}"/>
                  </a:ext>
                </a:extLst>
              </p:cNvPr>
              <p:cNvSpPr txBox="1"/>
              <p:nvPr/>
            </p:nvSpPr>
            <p:spPr>
              <a:xfrm>
                <a:off x="959830" y="3675597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5C0BF9A-1352-5902-79E1-3079206A4E3B}"/>
              </a:ext>
            </a:extLst>
          </p:cNvPr>
          <p:cNvGrpSpPr/>
          <p:nvPr/>
        </p:nvGrpSpPr>
        <p:grpSpPr>
          <a:xfrm>
            <a:off x="4135094" y="5257304"/>
            <a:ext cx="1553548" cy="1549156"/>
            <a:chOff x="4135094" y="5257304"/>
            <a:chExt cx="1553548" cy="154915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0CD25A1-3161-6C8D-0857-3BA69E88CF38}"/>
                </a:ext>
              </a:extLst>
            </p:cNvPr>
            <p:cNvSpPr/>
            <p:nvPr/>
          </p:nvSpPr>
          <p:spPr>
            <a:xfrm>
              <a:off x="4135094" y="5257304"/>
              <a:ext cx="1553548" cy="154915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440" rIns="0" bIns="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4) </a:t>
              </a:r>
              <a:r>
                <a:rPr lang="en-US" sz="1200" kern="1200" dirty="0"/>
                <a:t>CBL, AWB, GBL is emailed to vendor with the selected carrier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01210D-5F85-33F8-FD85-3DB5EFE8BC47}"/>
                </a:ext>
              </a:extLst>
            </p:cNvPr>
            <p:cNvGrpSpPr/>
            <p:nvPr/>
          </p:nvGrpSpPr>
          <p:grpSpPr>
            <a:xfrm>
              <a:off x="4445007" y="5322453"/>
              <a:ext cx="838274" cy="673947"/>
              <a:chOff x="-1379367" y="4532426"/>
              <a:chExt cx="838274" cy="673947"/>
            </a:xfrm>
          </p:grpSpPr>
          <p:pic>
            <p:nvPicPr>
              <p:cNvPr id="36" name="Graphic 35" descr="Email outline">
                <a:extLst>
                  <a:ext uri="{FF2B5EF4-FFF2-40B4-BE49-F238E27FC236}">
                    <a16:creationId xmlns:a16="http://schemas.microsoft.com/office/drawing/2014/main" id="{85AC04AC-2328-8AB3-DF2B-02CCCA2E2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-1379367" y="4532426"/>
                <a:ext cx="630183" cy="6301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E697E6F-DBD3-0D18-DFD8-150C5A668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5400000">
                <a:off x="-1060937" y="4686528"/>
                <a:ext cx="623506" cy="41618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86847E5-40DF-2100-BFA2-9099C30F19F1}"/>
              </a:ext>
            </a:extLst>
          </p:cNvPr>
          <p:cNvGrpSpPr/>
          <p:nvPr/>
        </p:nvGrpSpPr>
        <p:grpSpPr>
          <a:xfrm>
            <a:off x="6166642" y="4197798"/>
            <a:ext cx="1553548" cy="1549156"/>
            <a:chOff x="6166642" y="4197798"/>
            <a:chExt cx="1553548" cy="15491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45BF4C6-B8A2-329D-A5D3-473BF70F29C2}"/>
                </a:ext>
              </a:extLst>
            </p:cNvPr>
            <p:cNvSpPr/>
            <p:nvPr/>
          </p:nvSpPr>
          <p:spPr>
            <a:xfrm>
              <a:off x="6166642" y="4197798"/>
              <a:ext cx="1553548" cy="1549156"/>
            </a:xfrm>
            <a:prstGeom prst="roundRect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b="1" kern="1200" dirty="0"/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3) </a:t>
              </a:r>
              <a:r>
                <a:rPr lang="en-US" sz="1100" kern="1200" dirty="0"/>
                <a:t>ATAC enters shipment information in ETA/GFM for a </a:t>
              </a:r>
              <a:br>
                <a:rPr lang="en-US" sz="1100" kern="1200" dirty="0"/>
              </a:br>
              <a:r>
                <a:rPr lang="en-US" sz="1100" kern="1200" dirty="0"/>
                <a:t>6 or 24 </a:t>
              </a:r>
              <a:r>
                <a:rPr lang="en-US" sz="1100" kern="1200" dirty="0" err="1"/>
                <a:t>hr</a:t>
              </a:r>
              <a:r>
                <a:rPr lang="en-US" sz="1100" kern="1200" dirty="0"/>
                <a:t> </a:t>
              </a:r>
              <a:br>
                <a:rPr lang="en-US" sz="1100" kern="1200" dirty="0"/>
              </a:br>
              <a:r>
                <a:rPr lang="en-US" sz="1100" kern="1200" dirty="0"/>
                <a:t>spot bid request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0D9EC20-5CE2-D6FA-2EEE-9316BAD8E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526544" y="4383541"/>
              <a:ext cx="858020" cy="378959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A5631A2-4BB6-81BC-9CD0-ECCD5AD233A7}"/>
              </a:ext>
            </a:extLst>
          </p:cNvPr>
          <p:cNvSpPr txBox="1"/>
          <p:nvPr/>
        </p:nvSpPr>
        <p:spPr>
          <a:xfrm>
            <a:off x="-3468522" y="1770127"/>
            <a:ext cx="2800345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On the Animation Pane, change the START option to ON CLICK if you want to click to step through the flow manually.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During presentation and while the animations are running and you want the animation to display the whole screen, just click the screen a second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8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063240" y="190500"/>
            <a:ext cx="5932502" cy="778340"/>
          </a:xfrm>
        </p:spPr>
        <p:txBody>
          <a:bodyPr/>
          <a:lstStyle/>
          <a:p>
            <a:r>
              <a:rPr lang="en-US" sz="2400" dirty="0"/>
              <a:t>ATAC RFI PROCESS:  </a:t>
            </a:r>
            <a:br>
              <a:rPr lang="en-US" dirty="0"/>
            </a:br>
            <a:r>
              <a:rPr lang="en-US" dirty="0"/>
              <a:t>CASREP/ HIPRI Shipments CONUS/OCONUS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9FC7133-53EA-3545-BB92-D9D58C46A49C}"/>
              </a:ext>
            </a:extLst>
          </p:cNvPr>
          <p:cNvGrpSpPr/>
          <p:nvPr/>
        </p:nvGrpSpPr>
        <p:grpSpPr>
          <a:xfrm>
            <a:off x="458983" y="1967809"/>
            <a:ext cx="1470467" cy="1461191"/>
            <a:chOff x="439933" y="1870786"/>
            <a:chExt cx="1470467" cy="1461191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8C1471ED-85EC-BC5B-AFCD-8E4CD9274BB1}"/>
                </a:ext>
              </a:extLst>
            </p:cNvPr>
            <p:cNvGrpSpPr/>
            <p:nvPr/>
          </p:nvGrpSpPr>
          <p:grpSpPr>
            <a:xfrm>
              <a:off x="665961" y="1870786"/>
              <a:ext cx="997437" cy="599952"/>
              <a:chOff x="665961" y="1870786"/>
              <a:chExt cx="997437" cy="599952"/>
            </a:xfrm>
          </p:grpSpPr>
          <p:pic>
            <p:nvPicPr>
              <p:cNvPr id="73" name="Graphic 72" descr="Email outline">
                <a:extLst>
                  <a:ext uri="{FF2B5EF4-FFF2-40B4-BE49-F238E27FC236}">
                    <a16:creationId xmlns:a16="http://schemas.microsoft.com/office/drawing/2014/main" id="{C839DEE5-B34D-AF25-6429-5A1255462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48492" y="1941162"/>
                <a:ext cx="414906" cy="414904"/>
              </a:xfrm>
              <a:prstGeom prst="rect">
                <a:avLst/>
              </a:prstGeom>
            </p:spPr>
          </p:pic>
          <p:pic>
            <p:nvPicPr>
              <p:cNvPr id="148" name="Graphic 147" descr="Internet with solid fill">
                <a:extLst>
                  <a:ext uri="{FF2B5EF4-FFF2-40B4-BE49-F238E27FC236}">
                    <a16:creationId xmlns:a16="http://schemas.microsoft.com/office/drawing/2014/main" id="{F768F1A1-3908-BC2F-B31C-273B7B3DA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65961" y="1870786"/>
                <a:ext cx="599952" cy="599952"/>
              </a:xfrm>
              <a:prstGeom prst="rect">
                <a:avLst/>
              </a:prstGeom>
            </p:spPr>
          </p:pic>
        </p:grp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8B8CA58E-14E5-2D9C-CDBD-95A3E31A82BE}"/>
                </a:ext>
              </a:extLst>
            </p:cNvPr>
            <p:cNvSpPr/>
            <p:nvPr/>
          </p:nvSpPr>
          <p:spPr>
            <a:xfrm>
              <a:off x="439933" y="2374568"/>
              <a:ext cx="1470467" cy="957409"/>
            </a:xfrm>
            <a:prstGeom prst="round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Vendor  site enters CAVS/RP entry </a:t>
              </a:r>
            </a:p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emails ATAC CASREP team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29B5C63-FDDF-E0DA-45E0-F68BB92216F0}"/>
              </a:ext>
            </a:extLst>
          </p:cNvPr>
          <p:cNvGrpSpPr/>
          <p:nvPr/>
        </p:nvGrpSpPr>
        <p:grpSpPr>
          <a:xfrm>
            <a:off x="2729638" y="2050885"/>
            <a:ext cx="1470467" cy="1378115"/>
            <a:chOff x="2710588" y="1953862"/>
            <a:chExt cx="1470467" cy="1378115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D08CB8D7-254B-973A-7A94-6F02C51E3A6A}"/>
                </a:ext>
              </a:extLst>
            </p:cNvPr>
            <p:cNvSpPr/>
            <p:nvPr/>
          </p:nvSpPr>
          <p:spPr>
            <a:xfrm>
              <a:off x="2710588" y="2374568"/>
              <a:ext cx="1470467" cy="957409"/>
            </a:xfrm>
            <a:prstGeom prst="roundRect">
              <a:avLst/>
            </a:prstGeom>
            <a:solidFill>
              <a:srgbClr val="7937A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ATAC receives an email with a DD1348 Dims &amp; WT </a:t>
              </a:r>
            </a:p>
          </p:txBody>
        </p:sp>
        <p:pic>
          <p:nvPicPr>
            <p:cNvPr id="158" name="Picture 157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E3DF0DD5-C295-C923-0548-36067689E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881" y="1953862"/>
              <a:ext cx="325749" cy="390899"/>
            </a:xfrm>
            <a:prstGeom prst="rect">
              <a:avLst/>
            </a:prstGeom>
          </p:spPr>
        </p:pic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FFDCCDF-E70B-A539-0079-74A759D83221}"/>
              </a:ext>
            </a:extLst>
          </p:cNvPr>
          <p:cNvGrpSpPr/>
          <p:nvPr/>
        </p:nvGrpSpPr>
        <p:grpSpPr>
          <a:xfrm>
            <a:off x="5000293" y="1967809"/>
            <a:ext cx="1485795" cy="1461191"/>
            <a:chOff x="4981243" y="1870786"/>
            <a:chExt cx="1485795" cy="1461191"/>
          </a:xfrm>
        </p:grpSpPr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F5317A71-2D92-8E96-93A9-5201FD41EF46}"/>
                </a:ext>
              </a:extLst>
            </p:cNvPr>
            <p:cNvSpPr/>
            <p:nvPr/>
          </p:nvSpPr>
          <p:spPr>
            <a:xfrm>
              <a:off x="4981243" y="2374568"/>
              <a:ext cx="1485795" cy="957409"/>
            </a:xfrm>
            <a:prstGeom prst="roundRect">
              <a:avLst/>
            </a:prstGeom>
            <a:solidFill>
              <a:srgbClr val="7937A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ATAC creates a carrier label offline </a:t>
              </a: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97201DDB-E974-19C0-8AC1-C04647FE38B5}"/>
                </a:ext>
              </a:extLst>
            </p:cNvPr>
            <p:cNvGrpSpPr/>
            <p:nvPr/>
          </p:nvGrpSpPr>
          <p:grpSpPr>
            <a:xfrm>
              <a:off x="5419445" y="1870786"/>
              <a:ext cx="617887" cy="472255"/>
              <a:chOff x="4111169" y="1441352"/>
              <a:chExt cx="617887" cy="472255"/>
            </a:xfrm>
          </p:grpSpPr>
          <p:pic>
            <p:nvPicPr>
              <p:cNvPr id="172" name="Picture 171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B32F2CA-B5AF-5193-F160-54DDDE860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169" y="1441352"/>
                <a:ext cx="617887" cy="395160"/>
              </a:xfrm>
              <a:prstGeom prst="rect">
                <a:avLst/>
              </a:prstGeom>
            </p:spPr>
          </p:pic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4FBFBAD8-5830-7E33-FA2F-46300E7EFF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-3095" r="15788"/>
              <a:stretch/>
            </p:blipFill>
            <p:spPr>
              <a:xfrm rot="5400000">
                <a:off x="4212518" y="1536255"/>
                <a:ext cx="414906" cy="339797"/>
              </a:xfrm>
              <a:prstGeom prst="rect">
                <a:avLst/>
              </a:prstGeom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2625721-E602-40B0-B5FA-832C35BDEDF1}"/>
              </a:ext>
            </a:extLst>
          </p:cNvPr>
          <p:cNvGrpSpPr/>
          <p:nvPr/>
        </p:nvGrpSpPr>
        <p:grpSpPr>
          <a:xfrm>
            <a:off x="7286277" y="2024340"/>
            <a:ext cx="1485795" cy="1404374"/>
            <a:chOff x="7267227" y="1927317"/>
            <a:chExt cx="1485795" cy="1404374"/>
          </a:xfrm>
        </p:grpSpPr>
        <p:sp>
          <p:nvSpPr>
            <p:cNvPr id="174" name="Rectangle: Rounded Corners 173">
              <a:extLst>
                <a:ext uri="{FF2B5EF4-FFF2-40B4-BE49-F238E27FC236}">
                  <a16:creationId xmlns:a16="http://schemas.microsoft.com/office/drawing/2014/main" id="{67662EEE-FA62-3711-9916-61D42ECFCB2E}"/>
                </a:ext>
              </a:extLst>
            </p:cNvPr>
            <p:cNvSpPr/>
            <p:nvPr/>
          </p:nvSpPr>
          <p:spPr>
            <a:xfrm>
              <a:off x="7267227" y="2374282"/>
              <a:ext cx="1485795" cy="957409"/>
            </a:xfrm>
            <a:prstGeom prst="roundRect">
              <a:avLst/>
            </a:prstGeom>
            <a:solidFill>
              <a:srgbClr val="EC6F1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Label is emailed to the site to be use within 1 business day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80E03B38-5C03-DAAF-FD10-4471F6882D57}"/>
                </a:ext>
              </a:extLst>
            </p:cNvPr>
            <p:cNvGrpSpPr/>
            <p:nvPr/>
          </p:nvGrpSpPr>
          <p:grpSpPr>
            <a:xfrm>
              <a:off x="7681733" y="1927317"/>
              <a:ext cx="629466" cy="436936"/>
              <a:chOff x="7540173" y="1456077"/>
              <a:chExt cx="629466" cy="436936"/>
            </a:xfrm>
          </p:grpSpPr>
          <p:pic>
            <p:nvPicPr>
              <p:cNvPr id="175" name="Graphic 174" descr="Email outline">
                <a:extLst>
                  <a:ext uri="{FF2B5EF4-FFF2-40B4-BE49-F238E27FC236}">
                    <a16:creationId xmlns:a16="http://schemas.microsoft.com/office/drawing/2014/main" id="{15E6D5F0-0187-70C3-2D78-F9088EB93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540173" y="1478109"/>
                <a:ext cx="414906" cy="414904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6A7E4DAA-B8A2-1531-A12A-A15466D216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-3095" r="15788"/>
              <a:stretch/>
            </p:blipFill>
            <p:spPr>
              <a:xfrm rot="5400000">
                <a:off x="7792288" y="1493631"/>
                <a:ext cx="414906" cy="339797"/>
              </a:xfrm>
              <a:prstGeom prst="rect">
                <a:avLst/>
              </a:prstGeom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30C5B76-4F67-E283-EB7E-DF484FAA37A1}"/>
              </a:ext>
            </a:extLst>
          </p:cNvPr>
          <p:cNvGrpSpPr/>
          <p:nvPr/>
        </p:nvGrpSpPr>
        <p:grpSpPr>
          <a:xfrm>
            <a:off x="393330" y="4429207"/>
            <a:ext cx="1601772" cy="1327790"/>
            <a:chOff x="374280" y="4332184"/>
            <a:chExt cx="1601772" cy="1327790"/>
          </a:xfrm>
        </p:grpSpPr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86FEDDBB-5735-7606-FFDB-0DCDD618C145}"/>
                </a:ext>
              </a:extLst>
            </p:cNvPr>
            <p:cNvSpPr/>
            <p:nvPr/>
          </p:nvSpPr>
          <p:spPr>
            <a:xfrm>
              <a:off x="374280" y="4702565"/>
              <a:ext cx="1601772" cy="957409"/>
            </a:xfrm>
            <a:prstGeom prst="roundRect">
              <a:avLst/>
            </a:prstGeom>
            <a:solidFill>
              <a:srgbClr val="7937A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ATAC Hi-</a:t>
              </a:r>
              <a:r>
                <a:rPr lang="en-US" sz="1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</a:t>
              </a:r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file left open pending PUD </a:t>
              </a:r>
            </a:p>
          </p:txBody>
        </p:sp>
        <p:pic>
          <p:nvPicPr>
            <p:cNvPr id="185" name="Picture 184" descr="Icon&#10;&#10;Description automatically generated">
              <a:extLst>
                <a:ext uri="{FF2B5EF4-FFF2-40B4-BE49-F238E27FC236}">
                  <a16:creationId xmlns:a16="http://schemas.microsoft.com/office/drawing/2014/main" id="{8CF7C326-05C8-7276-08AC-126FF2F5B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62" y="4332184"/>
              <a:ext cx="438129" cy="355980"/>
            </a:xfrm>
            <a:prstGeom prst="rect">
              <a:avLst/>
            </a:prstGeom>
          </p:spPr>
        </p:pic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D16A942-46AB-45D1-8384-B48045AC4783}"/>
              </a:ext>
            </a:extLst>
          </p:cNvPr>
          <p:cNvGrpSpPr/>
          <p:nvPr/>
        </p:nvGrpSpPr>
        <p:grpSpPr>
          <a:xfrm>
            <a:off x="2750467" y="4331728"/>
            <a:ext cx="1539284" cy="1425269"/>
            <a:chOff x="2731417" y="4234705"/>
            <a:chExt cx="1539284" cy="1425269"/>
          </a:xfrm>
        </p:grpSpPr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A386FB0B-6991-E78B-6237-F751B5644F1B}"/>
                </a:ext>
              </a:extLst>
            </p:cNvPr>
            <p:cNvSpPr/>
            <p:nvPr/>
          </p:nvSpPr>
          <p:spPr>
            <a:xfrm>
              <a:off x="2731417" y="4702565"/>
              <a:ext cx="1539284" cy="957409"/>
            </a:xfrm>
            <a:prstGeom prst="roundRect">
              <a:avLst/>
            </a:prstGeom>
            <a:solidFill>
              <a:srgbClr val="CC9A0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PUDs feed eRMS within 24 </a:t>
              </a:r>
              <a:r>
                <a:rPr lang="en-US" sz="1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hrs</a:t>
              </a:r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pic>
          <p:nvPicPr>
            <p:cNvPr id="191" name="Graphic 190" descr="Document with solid fill">
              <a:extLst>
                <a:ext uri="{FF2B5EF4-FFF2-40B4-BE49-F238E27FC236}">
                  <a16:creationId xmlns:a16="http://schemas.microsoft.com/office/drawing/2014/main" id="{0080FE61-F20B-DC65-1B1C-4E29EA038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8960" y="4234705"/>
              <a:ext cx="461706" cy="461706"/>
            </a:xfrm>
            <a:prstGeom prst="rect">
              <a:avLst/>
            </a:prstGeom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49A5D48-3F81-0419-7BFF-3B635BF1DF89}"/>
              </a:ext>
            </a:extLst>
          </p:cNvPr>
          <p:cNvGrpSpPr/>
          <p:nvPr/>
        </p:nvGrpSpPr>
        <p:grpSpPr>
          <a:xfrm>
            <a:off x="5045116" y="4257248"/>
            <a:ext cx="1485795" cy="1499749"/>
            <a:chOff x="5026066" y="4160225"/>
            <a:chExt cx="1485795" cy="1499749"/>
          </a:xfrm>
        </p:grpSpPr>
        <p:sp>
          <p:nvSpPr>
            <p:cNvPr id="179" name="Rectangle: Rounded Corners 178">
              <a:extLst>
                <a:ext uri="{FF2B5EF4-FFF2-40B4-BE49-F238E27FC236}">
                  <a16:creationId xmlns:a16="http://schemas.microsoft.com/office/drawing/2014/main" id="{6AB40356-9F5E-B1BB-8979-DE5898D6B8BC}"/>
                </a:ext>
              </a:extLst>
            </p:cNvPr>
            <p:cNvSpPr/>
            <p:nvPr/>
          </p:nvSpPr>
          <p:spPr>
            <a:xfrm>
              <a:off x="5026066" y="4702565"/>
              <a:ext cx="1485795" cy="957409"/>
            </a:xfrm>
            <a:prstGeom prst="roundRect">
              <a:avLst/>
            </a:prstGeom>
            <a:solidFill>
              <a:srgbClr val="EC6F1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Labels are cancelled within 5 business days if not used </a:t>
              </a:r>
            </a:p>
          </p:txBody>
        </p:sp>
        <p:pic>
          <p:nvPicPr>
            <p:cNvPr id="193" name="Picture 19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9C39BCF-B029-023D-4AEB-E18157D86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447" y="4160225"/>
              <a:ext cx="653056" cy="417652"/>
            </a:xfrm>
            <a:prstGeom prst="rect">
              <a:avLst/>
            </a:prstGeom>
          </p:spPr>
        </p:pic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56DCA2E2-0B63-514F-08A4-E8CAC9396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-3095" r="15788"/>
            <a:stretch/>
          </p:blipFill>
          <p:spPr>
            <a:xfrm rot="5400000">
              <a:off x="5618163" y="4280529"/>
              <a:ext cx="414906" cy="339797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BE08D5E-C3E6-F748-FE48-9EA39F2FC0B7}"/>
                </a:ext>
              </a:extLst>
            </p:cNvPr>
            <p:cNvSpPr txBox="1"/>
            <p:nvPr/>
          </p:nvSpPr>
          <p:spPr>
            <a:xfrm>
              <a:off x="5621657" y="41888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0A3D8FE-9999-4B51-289A-9D4C54F1307D}"/>
              </a:ext>
            </a:extLst>
          </p:cNvPr>
          <p:cNvGrpSpPr/>
          <p:nvPr/>
        </p:nvGrpSpPr>
        <p:grpSpPr>
          <a:xfrm>
            <a:off x="7286277" y="4251146"/>
            <a:ext cx="1485795" cy="1505851"/>
            <a:chOff x="7267227" y="4154123"/>
            <a:chExt cx="1485795" cy="1505851"/>
          </a:xfrm>
        </p:grpSpPr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5ED56E18-4A1B-16C6-F351-7DA3BF0DBC45}"/>
                </a:ext>
              </a:extLst>
            </p:cNvPr>
            <p:cNvSpPr/>
            <p:nvPr/>
          </p:nvSpPr>
          <p:spPr>
            <a:xfrm>
              <a:off x="7267227" y="4702565"/>
              <a:ext cx="1485795" cy="957409"/>
            </a:xfrm>
            <a:prstGeom prst="roundRect">
              <a:avLst/>
            </a:prstGeom>
            <a:solidFill>
              <a:srgbClr val="B405B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 &amp; POD posted in eRMS via EDI feed or manually </a:t>
              </a:r>
            </a:p>
          </p:txBody>
        </p: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76137F72-DDB2-C37E-6805-23753661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14544" y="4154123"/>
              <a:ext cx="954320" cy="48830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00A4897-B692-FD9E-7393-CDE9E3CDAB39}"/>
              </a:ext>
            </a:extLst>
          </p:cNvPr>
          <p:cNvCxnSpPr>
            <a:cxnSpLocks/>
            <a:stCxn id="151" idx="3"/>
            <a:endCxn id="154" idx="1"/>
          </p:cNvCxnSpPr>
          <p:nvPr/>
        </p:nvCxnSpPr>
        <p:spPr>
          <a:xfrm>
            <a:off x="1929450" y="2950296"/>
            <a:ext cx="8001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2DFA3A9D-55CB-0B1D-2D86-EBB2FA7B716E}"/>
              </a:ext>
            </a:extLst>
          </p:cNvPr>
          <p:cNvCxnSpPr>
            <a:cxnSpLocks/>
            <a:stCxn id="154" idx="3"/>
            <a:endCxn id="159" idx="1"/>
          </p:cNvCxnSpPr>
          <p:nvPr/>
        </p:nvCxnSpPr>
        <p:spPr>
          <a:xfrm>
            <a:off x="4200105" y="2950296"/>
            <a:ext cx="8001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FE1BD066-25CB-8872-4758-2ED0D97B8B4A}"/>
              </a:ext>
            </a:extLst>
          </p:cNvPr>
          <p:cNvCxnSpPr>
            <a:cxnSpLocks/>
            <a:stCxn id="159" idx="3"/>
            <a:endCxn id="174" idx="1"/>
          </p:cNvCxnSpPr>
          <p:nvPr/>
        </p:nvCxnSpPr>
        <p:spPr>
          <a:xfrm flipV="1">
            <a:off x="6486088" y="2950010"/>
            <a:ext cx="800189" cy="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3E536360-0C1D-72D7-15EC-A971812AFB1F}"/>
              </a:ext>
            </a:extLst>
          </p:cNvPr>
          <p:cNvCxnSpPr>
            <a:cxnSpLocks/>
            <a:stCxn id="177" idx="3"/>
            <a:endCxn id="178" idx="1"/>
          </p:cNvCxnSpPr>
          <p:nvPr/>
        </p:nvCxnSpPr>
        <p:spPr>
          <a:xfrm>
            <a:off x="1995102" y="5278293"/>
            <a:ext cx="755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3E75C24F-B9CE-FFA2-8C7E-A3537B70DECB}"/>
              </a:ext>
            </a:extLst>
          </p:cNvPr>
          <p:cNvCxnSpPr>
            <a:cxnSpLocks/>
            <a:stCxn id="178" idx="3"/>
            <a:endCxn id="179" idx="1"/>
          </p:cNvCxnSpPr>
          <p:nvPr/>
        </p:nvCxnSpPr>
        <p:spPr>
          <a:xfrm>
            <a:off x="4289751" y="5278293"/>
            <a:ext cx="755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88A503AA-4AC1-FE7C-1A30-C52C19712194}"/>
              </a:ext>
            </a:extLst>
          </p:cNvPr>
          <p:cNvCxnSpPr>
            <a:cxnSpLocks/>
            <a:stCxn id="179" idx="3"/>
            <a:endCxn id="180" idx="1"/>
          </p:cNvCxnSpPr>
          <p:nvPr/>
        </p:nvCxnSpPr>
        <p:spPr>
          <a:xfrm>
            <a:off x="6530911" y="5278293"/>
            <a:ext cx="755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Connector: Elbow 219">
            <a:extLst>
              <a:ext uri="{FF2B5EF4-FFF2-40B4-BE49-F238E27FC236}">
                <a16:creationId xmlns:a16="http://schemas.microsoft.com/office/drawing/2014/main" id="{6524EE1E-26A9-7355-A18A-862D096BB15E}"/>
              </a:ext>
            </a:extLst>
          </p:cNvPr>
          <p:cNvCxnSpPr>
            <a:cxnSpLocks/>
            <a:stCxn id="174" idx="2"/>
            <a:endCxn id="185" idx="0"/>
          </p:cNvCxnSpPr>
          <p:nvPr/>
        </p:nvCxnSpPr>
        <p:spPr>
          <a:xfrm rot="5400000">
            <a:off x="4127830" y="527861"/>
            <a:ext cx="1000493" cy="68021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E26E72A8-513F-870B-FD05-C4EAB620CC3F}"/>
              </a:ext>
            </a:extLst>
          </p:cNvPr>
          <p:cNvSpPr txBox="1"/>
          <p:nvPr/>
        </p:nvSpPr>
        <p:spPr>
          <a:xfrm>
            <a:off x="-3468522" y="1770127"/>
            <a:ext cx="2800345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On the Animation Pane, change the START option to ON CLICK if you want to click to step through the flow manually.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During presentation and while the animations are running and you want the animation to display the whole screen, just click the screen a second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4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16300" y="0"/>
            <a:ext cx="5054600" cy="959453"/>
          </a:xfrm>
        </p:spPr>
        <p:txBody>
          <a:bodyPr/>
          <a:lstStyle/>
          <a:p>
            <a:r>
              <a:rPr lang="en-US" sz="2400" dirty="0"/>
              <a:t>ATAC RFI PROCESS:</a:t>
            </a:r>
            <a:br>
              <a:rPr lang="en-US" dirty="0"/>
            </a:br>
            <a:r>
              <a:rPr lang="en-US" dirty="0"/>
              <a:t>CASREP Oversize OCONUS Shipments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9AA6F1-4843-9889-437D-A8FE35209EA6}"/>
              </a:ext>
            </a:extLst>
          </p:cNvPr>
          <p:cNvGrpSpPr/>
          <p:nvPr/>
        </p:nvGrpSpPr>
        <p:grpSpPr>
          <a:xfrm>
            <a:off x="1367025" y="1831802"/>
            <a:ext cx="1470467" cy="1464743"/>
            <a:chOff x="1367025" y="1831802"/>
            <a:chExt cx="1470467" cy="146474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FDC1FD1-B494-246F-9731-B826E64AF185}"/>
                </a:ext>
              </a:extLst>
            </p:cNvPr>
            <p:cNvGrpSpPr/>
            <p:nvPr/>
          </p:nvGrpSpPr>
          <p:grpSpPr>
            <a:xfrm>
              <a:off x="1631208" y="1831802"/>
              <a:ext cx="1031852" cy="599952"/>
              <a:chOff x="1558638" y="1831802"/>
              <a:chExt cx="1031852" cy="599952"/>
            </a:xfrm>
          </p:grpSpPr>
          <p:pic>
            <p:nvPicPr>
              <p:cNvPr id="3" name="Graphic 2" descr="Email outline">
                <a:extLst>
                  <a:ext uri="{FF2B5EF4-FFF2-40B4-BE49-F238E27FC236}">
                    <a16:creationId xmlns:a16="http://schemas.microsoft.com/office/drawing/2014/main" id="{52C3C933-5F6F-4D41-5972-8C03B43ED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75584" y="1905730"/>
                <a:ext cx="414906" cy="414904"/>
              </a:xfrm>
              <a:prstGeom prst="rect">
                <a:avLst/>
              </a:prstGeom>
            </p:spPr>
          </p:pic>
          <p:pic>
            <p:nvPicPr>
              <p:cNvPr id="6" name="Graphic 5" descr="Internet with solid fill">
                <a:extLst>
                  <a:ext uri="{FF2B5EF4-FFF2-40B4-BE49-F238E27FC236}">
                    <a16:creationId xmlns:a16="http://schemas.microsoft.com/office/drawing/2014/main" id="{BC293B15-ACFF-4C56-5D60-B6C9A8984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58638" y="1831802"/>
                <a:ext cx="599952" cy="599952"/>
              </a:xfrm>
              <a:prstGeom prst="rect">
                <a:avLst/>
              </a:prstGeom>
            </p:spPr>
          </p:pic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D104320-F212-29D7-5D72-A7216C61ABAD}"/>
                </a:ext>
              </a:extLst>
            </p:cNvPr>
            <p:cNvSpPr/>
            <p:nvPr/>
          </p:nvSpPr>
          <p:spPr>
            <a:xfrm>
              <a:off x="1367025" y="2339136"/>
              <a:ext cx="1470467" cy="957409"/>
            </a:xfrm>
            <a:prstGeom prst="round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Vendor  site enters CAVS/RP entry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0BDC6A-8ADA-D502-43D2-0064E4F0F5A4}"/>
              </a:ext>
            </a:extLst>
          </p:cNvPr>
          <p:cNvGrpSpPr/>
          <p:nvPr/>
        </p:nvGrpSpPr>
        <p:grpSpPr>
          <a:xfrm>
            <a:off x="3518178" y="1918430"/>
            <a:ext cx="1709472" cy="1378115"/>
            <a:chOff x="3518178" y="1918430"/>
            <a:chExt cx="1709472" cy="137811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F1B8147-9A7B-6C6A-4FE9-116C02DC5856}"/>
                </a:ext>
              </a:extLst>
            </p:cNvPr>
            <p:cNvSpPr/>
            <p:nvPr/>
          </p:nvSpPr>
          <p:spPr>
            <a:xfrm>
              <a:off x="3518178" y="2339136"/>
              <a:ext cx="1709472" cy="957409"/>
            </a:xfrm>
            <a:prstGeom prst="roundRect">
              <a:avLst/>
            </a:prstGeom>
            <a:solidFill>
              <a:srgbClr val="7937A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ATAC receives email  with copy of DD1348, DIMS &amp; WT</a:t>
              </a:r>
            </a:p>
          </p:txBody>
        </p:sp>
        <p:pic>
          <p:nvPicPr>
            <p:cNvPr id="9" name="Picture 8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74EC036F-D438-4E56-2D0A-D49D7ACD4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973" y="1918430"/>
              <a:ext cx="325749" cy="390899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20D326-0E40-88CF-4FBB-CCCBD6D2AB65}"/>
              </a:ext>
            </a:extLst>
          </p:cNvPr>
          <p:cNvGrpSpPr/>
          <p:nvPr/>
        </p:nvGrpSpPr>
        <p:grpSpPr>
          <a:xfrm>
            <a:off x="5805990" y="1835354"/>
            <a:ext cx="1801310" cy="1461191"/>
            <a:chOff x="5805990" y="1835354"/>
            <a:chExt cx="1801310" cy="146119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2ED41A8-A45B-927E-92CE-33CEC6DDF5BE}"/>
                </a:ext>
              </a:extLst>
            </p:cNvPr>
            <p:cNvSpPr/>
            <p:nvPr/>
          </p:nvSpPr>
          <p:spPr>
            <a:xfrm>
              <a:off x="5805990" y="2339136"/>
              <a:ext cx="1801310" cy="957409"/>
            </a:xfrm>
            <a:prstGeom prst="roundRect">
              <a:avLst/>
            </a:prstGeom>
            <a:solidFill>
              <a:srgbClr val="7937A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ATAC enters shipment information in ETA/GFM select  1 or 3 HR spot bid request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900AD1-F28C-5DB5-1674-BCBB60D7F3EB}"/>
                </a:ext>
              </a:extLst>
            </p:cNvPr>
            <p:cNvGrpSpPr/>
            <p:nvPr/>
          </p:nvGrpSpPr>
          <p:grpSpPr>
            <a:xfrm>
              <a:off x="6384637" y="1835354"/>
              <a:ext cx="617887" cy="472255"/>
              <a:chOff x="4149269" y="1441352"/>
              <a:chExt cx="617887" cy="472255"/>
            </a:xfrm>
          </p:grpSpPr>
          <p:pic>
            <p:nvPicPr>
              <p:cNvPr id="12" name="Picture 11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7360D77F-9E32-A81C-6570-DFCA8E546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9269" y="1441352"/>
                <a:ext cx="617887" cy="39516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A5B400D-EC64-8CFB-CA24-01EE47FD10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-3095" r="15788"/>
              <a:stretch/>
            </p:blipFill>
            <p:spPr>
              <a:xfrm rot="5400000">
                <a:off x="4250618" y="1536255"/>
                <a:ext cx="414906" cy="339797"/>
              </a:xfrm>
              <a:prstGeom prst="rect">
                <a:avLst/>
              </a:prstGeom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A96632-0C12-DF31-01CE-6F828A1A1ABE}"/>
              </a:ext>
            </a:extLst>
          </p:cNvPr>
          <p:cNvGrpSpPr/>
          <p:nvPr/>
        </p:nvGrpSpPr>
        <p:grpSpPr>
          <a:xfrm>
            <a:off x="3585820" y="4199273"/>
            <a:ext cx="1699058" cy="1425269"/>
            <a:chOff x="3585820" y="4199273"/>
            <a:chExt cx="1699058" cy="14252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B2DF401-11CC-724C-21F6-24FF3BA84690}"/>
                </a:ext>
              </a:extLst>
            </p:cNvPr>
            <p:cNvSpPr/>
            <p:nvPr/>
          </p:nvSpPr>
          <p:spPr>
            <a:xfrm>
              <a:off x="3585820" y="4667133"/>
              <a:ext cx="1699058" cy="957409"/>
            </a:xfrm>
            <a:prstGeom prst="roundRect">
              <a:avLst/>
            </a:prstGeom>
            <a:solidFill>
              <a:srgbClr val="B405B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 &amp; POD posted in eRMS via EDI feed or manually</a:t>
              </a:r>
            </a:p>
          </p:txBody>
        </p:sp>
        <p:pic>
          <p:nvPicPr>
            <p:cNvPr id="23" name="Graphic 22" descr="Document with solid fill">
              <a:extLst>
                <a:ext uri="{FF2B5EF4-FFF2-40B4-BE49-F238E27FC236}">
                  <a16:creationId xmlns:a16="http://schemas.microsoft.com/office/drawing/2014/main" id="{CC39A2C7-455B-2EAC-28D8-C532E73A5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63137" y="4199273"/>
              <a:ext cx="461706" cy="461706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2296DD1-37C5-F67D-C890-2429704D0A79}"/>
              </a:ext>
            </a:extLst>
          </p:cNvPr>
          <p:cNvGrpSpPr/>
          <p:nvPr/>
        </p:nvGrpSpPr>
        <p:grpSpPr>
          <a:xfrm>
            <a:off x="5833629" y="4124793"/>
            <a:ext cx="1771064" cy="1499749"/>
            <a:chOff x="5833629" y="4124793"/>
            <a:chExt cx="1771064" cy="149974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206B30C-3522-987B-1AF7-CF4F07B8C473}"/>
                </a:ext>
              </a:extLst>
            </p:cNvPr>
            <p:cNvSpPr/>
            <p:nvPr/>
          </p:nvSpPr>
          <p:spPr>
            <a:xfrm>
              <a:off x="5833629" y="4667133"/>
              <a:ext cx="1771064" cy="957409"/>
            </a:xfrm>
            <a:prstGeom prst="roundRect">
              <a:avLst/>
            </a:prstGeom>
            <a:solidFill>
              <a:srgbClr val="EC6F1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Labels are cancelled within 5 business days if not used </a:t>
              </a:r>
            </a:p>
          </p:txBody>
        </p:sp>
        <p:pic>
          <p:nvPicPr>
            <p:cNvPr id="24" name="Picture 2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F2D7CA0-B35D-BF72-2971-5F4FDE4A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624" y="4124793"/>
              <a:ext cx="653056" cy="4176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3634302-B8DF-5B1C-38DE-DBCD6B9E2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-3095" r="15788"/>
            <a:stretch/>
          </p:blipFill>
          <p:spPr>
            <a:xfrm rot="5400000">
              <a:off x="6632340" y="4245097"/>
              <a:ext cx="414906" cy="339797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8744C2-68F8-3F7D-2BFE-233DC9C7A79A}"/>
                </a:ext>
              </a:extLst>
            </p:cNvPr>
            <p:cNvSpPr txBox="1"/>
            <p:nvPr/>
          </p:nvSpPr>
          <p:spPr>
            <a:xfrm>
              <a:off x="6635834" y="4153385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7308FC2-72B7-8733-0697-246D4196F6F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837492" y="2817841"/>
            <a:ext cx="680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822086-93D1-0EDC-06CF-4927DE5C7D47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5227650" y="2817841"/>
            <a:ext cx="5783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BD6A52A-6E44-04BF-AB83-BBD410053C6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2990229" y="5145838"/>
            <a:ext cx="595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5CAB7F-51ED-0660-24A7-FCA0A8E66FCC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5284878" y="5145838"/>
            <a:ext cx="5487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41CAC57C-0508-37FA-4472-E031FB9A74B6}"/>
              </a:ext>
            </a:extLst>
          </p:cNvPr>
          <p:cNvCxnSpPr>
            <a:cxnSpLocks/>
            <a:stCxn id="10" idx="2"/>
            <a:endCxn id="54" idx="0"/>
          </p:cNvCxnSpPr>
          <p:nvPr/>
        </p:nvCxnSpPr>
        <p:spPr>
          <a:xfrm rot="5400000">
            <a:off x="3968142" y="1562710"/>
            <a:ext cx="1004668" cy="44723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D31017-5664-D701-777D-8774CD866FDC}"/>
              </a:ext>
            </a:extLst>
          </p:cNvPr>
          <p:cNvGrpSpPr/>
          <p:nvPr/>
        </p:nvGrpSpPr>
        <p:grpSpPr>
          <a:xfrm>
            <a:off x="1388457" y="4301213"/>
            <a:ext cx="1601772" cy="1323329"/>
            <a:chOff x="1388457" y="4301213"/>
            <a:chExt cx="1601772" cy="132332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D17609F-0D95-4ADC-6736-3594B86080F2}"/>
                </a:ext>
              </a:extLst>
            </p:cNvPr>
            <p:cNvSpPr/>
            <p:nvPr/>
          </p:nvSpPr>
          <p:spPr>
            <a:xfrm>
              <a:off x="1388457" y="4667133"/>
              <a:ext cx="1601772" cy="957409"/>
            </a:xfrm>
            <a:prstGeom prst="roundRect">
              <a:avLst/>
            </a:prstGeom>
            <a:solidFill>
              <a:srgbClr val="2E75B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CBL, AWB, GBL is emailed to vendor with the selected carrier who will arrange pick up</a:t>
              </a:r>
            </a:p>
          </p:txBody>
        </p:sp>
        <p:pic>
          <p:nvPicPr>
            <p:cNvPr id="54" name="Picture 5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897297F-FFF8-407D-4952-8D2C50ABD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242" y="4301213"/>
              <a:ext cx="438129" cy="355980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69DFD18-FEA8-E891-94F6-E918EDDA364C}"/>
              </a:ext>
            </a:extLst>
          </p:cNvPr>
          <p:cNvSpPr txBox="1"/>
          <p:nvPr/>
        </p:nvSpPr>
        <p:spPr>
          <a:xfrm>
            <a:off x="-3468522" y="1770127"/>
            <a:ext cx="2800345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On the Animation Pane, change the START option to ON CLICK if you want to click to step through the flow manually.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During presentation and while the animations are running and you want the animation to display the whole screen, just click the screen a second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98B1B-DBA2-590E-4AF6-145A3980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780" y="164804"/>
            <a:ext cx="3881846" cy="795994"/>
          </a:xfrm>
        </p:spPr>
        <p:txBody>
          <a:bodyPr/>
          <a:lstStyle/>
          <a:p>
            <a:pPr algn="ctr"/>
            <a:r>
              <a:rPr lang="en-US" sz="2200" dirty="0"/>
              <a:t>RDO PROCESS for DLRs being sent for Repair 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8B3D6A3-102D-B188-7E89-77CB60F9F8E2}"/>
              </a:ext>
            </a:extLst>
          </p:cNvPr>
          <p:cNvGrpSpPr/>
          <p:nvPr/>
        </p:nvGrpSpPr>
        <p:grpSpPr>
          <a:xfrm>
            <a:off x="5383812" y="1258028"/>
            <a:ext cx="3988861" cy="369332"/>
            <a:chOff x="4703314" y="1267905"/>
            <a:chExt cx="3988861" cy="36933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F9DEBA9-AE98-B0A5-FC83-2BFFBBAA90DB}"/>
                </a:ext>
              </a:extLst>
            </p:cNvPr>
            <p:cNvGrpSpPr/>
            <p:nvPr/>
          </p:nvGrpSpPr>
          <p:grpSpPr>
            <a:xfrm>
              <a:off x="4907888" y="1323999"/>
              <a:ext cx="653261" cy="230832"/>
              <a:chOff x="4310728" y="1323999"/>
              <a:chExt cx="653261" cy="230832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295DA46-A4AE-E8B2-3BCD-4590F76D224A}"/>
                  </a:ext>
                </a:extLst>
              </p:cNvPr>
              <p:cNvSpPr txBox="1"/>
              <p:nvPr/>
            </p:nvSpPr>
            <p:spPr>
              <a:xfrm>
                <a:off x="4423226" y="1323999"/>
                <a:ext cx="54076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WSS</a:t>
                </a:r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EA117358-354D-1D47-3C9F-527357C7DC50}"/>
                  </a:ext>
                </a:extLst>
              </p:cNvPr>
              <p:cNvSpPr/>
              <p:nvPr/>
            </p:nvSpPr>
            <p:spPr>
              <a:xfrm>
                <a:off x="4310728" y="1383636"/>
                <a:ext cx="139620" cy="157725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86FED91-B0A2-8674-783F-8FAE1BFB0614}"/>
                </a:ext>
              </a:extLst>
            </p:cNvPr>
            <p:cNvGrpSpPr/>
            <p:nvPr/>
          </p:nvGrpSpPr>
          <p:grpSpPr>
            <a:xfrm>
              <a:off x="5471085" y="1323999"/>
              <a:ext cx="635626" cy="230832"/>
              <a:chOff x="5020820" y="1323999"/>
              <a:chExt cx="635626" cy="230832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6A615AA4-C848-69E2-9B0E-24B07DB1C7FB}"/>
                  </a:ext>
                </a:extLst>
              </p:cNvPr>
              <p:cNvSpPr/>
              <p:nvPr/>
            </p:nvSpPr>
            <p:spPr>
              <a:xfrm>
                <a:off x="5020820" y="1383636"/>
                <a:ext cx="139620" cy="157725"/>
              </a:xfrm>
              <a:prstGeom prst="roundRect">
                <a:avLst/>
              </a:prstGeom>
              <a:solidFill>
                <a:srgbClr val="BBB582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436E1C0-B104-3A70-1CA6-8B1C32D707F7}"/>
                  </a:ext>
                </a:extLst>
              </p:cNvPr>
              <p:cNvSpPr txBox="1"/>
              <p:nvPr/>
            </p:nvSpPr>
            <p:spPr>
              <a:xfrm>
                <a:off x="5115683" y="1323999"/>
                <a:ext cx="54076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DLA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5A537C6-4690-BFDD-C5F4-308BA8EDF28F}"/>
                </a:ext>
              </a:extLst>
            </p:cNvPr>
            <p:cNvGrpSpPr/>
            <p:nvPr/>
          </p:nvGrpSpPr>
          <p:grpSpPr>
            <a:xfrm>
              <a:off x="5997979" y="1323999"/>
              <a:ext cx="730443" cy="230832"/>
              <a:chOff x="5705291" y="1323999"/>
              <a:chExt cx="730443" cy="230832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5EE3719E-9C1D-473A-0A7C-31B613E4A3A9}"/>
                  </a:ext>
                </a:extLst>
              </p:cNvPr>
              <p:cNvSpPr/>
              <p:nvPr/>
            </p:nvSpPr>
            <p:spPr>
              <a:xfrm>
                <a:off x="5705291" y="1383636"/>
                <a:ext cx="139620" cy="157725"/>
              </a:xfrm>
              <a:prstGeom prst="roundRect">
                <a:avLst/>
              </a:prstGeom>
              <a:solidFill>
                <a:srgbClr val="7937AA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76BA738-B4FD-A356-D408-1EF46D224380}"/>
                  </a:ext>
                </a:extLst>
              </p:cNvPr>
              <p:cNvSpPr txBox="1"/>
              <p:nvPr/>
            </p:nvSpPr>
            <p:spPr>
              <a:xfrm>
                <a:off x="5786991" y="1323999"/>
                <a:ext cx="6487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ATAC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7D3C200-9F11-866B-1A05-653497FB837E}"/>
                </a:ext>
              </a:extLst>
            </p:cNvPr>
            <p:cNvGrpSpPr/>
            <p:nvPr/>
          </p:nvGrpSpPr>
          <p:grpSpPr>
            <a:xfrm>
              <a:off x="6573044" y="1323999"/>
              <a:ext cx="1223339" cy="230832"/>
              <a:chOff x="6454559" y="1323999"/>
              <a:chExt cx="1223339" cy="230832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5F010FE0-D905-7EA0-BB71-8972C829ED7F}"/>
                  </a:ext>
                </a:extLst>
              </p:cNvPr>
              <p:cNvSpPr/>
              <p:nvPr/>
            </p:nvSpPr>
            <p:spPr>
              <a:xfrm>
                <a:off x="6454559" y="1383636"/>
                <a:ext cx="139620" cy="157725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E49D27F-0EBD-695F-23F3-F7166BC7070B}"/>
                  </a:ext>
                </a:extLst>
              </p:cNvPr>
              <p:cNvSpPr txBox="1"/>
              <p:nvPr/>
            </p:nvSpPr>
            <p:spPr>
              <a:xfrm>
                <a:off x="6543419" y="1323999"/>
                <a:ext cx="113447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1</a:t>
                </a:r>
                <a:r>
                  <a:rPr lang="en-US" sz="90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st</a:t>
                </a: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 Coast Cargo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B146570-D4D5-6E70-AB4B-45D5C5917D8E}"/>
                </a:ext>
              </a:extLst>
            </p:cNvPr>
            <p:cNvGrpSpPr/>
            <p:nvPr/>
          </p:nvGrpSpPr>
          <p:grpSpPr>
            <a:xfrm>
              <a:off x="7547691" y="1323999"/>
              <a:ext cx="1144484" cy="230832"/>
              <a:chOff x="7547691" y="1323999"/>
              <a:chExt cx="1144484" cy="230832"/>
            </a:xfrm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F5D454CA-2224-FB8F-201C-8789F7F90D58}"/>
                  </a:ext>
                </a:extLst>
              </p:cNvPr>
              <p:cNvSpPr/>
              <p:nvPr/>
            </p:nvSpPr>
            <p:spPr>
              <a:xfrm>
                <a:off x="7547691" y="1383636"/>
                <a:ext cx="139620" cy="157725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69054AE-F746-CFBF-0E1C-72F008152CAC}"/>
                  </a:ext>
                </a:extLst>
              </p:cNvPr>
              <p:cNvSpPr txBox="1"/>
              <p:nvPr/>
            </p:nvSpPr>
            <p:spPr>
              <a:xfrm>
                <a:off x="7657811" y="1323999"/>
                <a:ext cx="103436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WSS TARP</a:t>
                </a:r>
              </a:p>
            </p:txBody>
          </p:sp>
        </p:grp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5802A589-FBD8-1AEA-AF81-6FE884558944}"/>
                </a:ext>
              </a:extLst>
            </p:cNvPr>
            <p:cNvSpPr/>
            <p:nvPr/>
          </p:nvSpPr>
          <p:spPr>
            <a:xfrm>
              <a:off x="4703314" y="1267905"/>
              <a:ext cx="3648109" cy="36933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564982-6027-EAA3-3160-6C641FC24F49}"/>
              </a:ext>
            </a:extLst>
          </p:cNvPr>
          <p:cNvCxnSpPr>
            <a:cxnSpLocks/>
            <a:stCxn id="73" idx="3"/>
            <a:endCxn id="74" idx="1"/>
          </p:cNvCxnSpPr>
          <p:nvPr/>
        </p:nvCxnSpPr>
        <p:spPr>
          <a:xfrm>
            <a:off x="1626118" y="2476093"/>
            <a:ext cx="2463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DEE7BFD-DBF8-E84E-1068-078E832BA569}"/>
              </a:ext>
            </a:extLst>
          </p:cNvPr>
          <p:cNvCxnSpPr>
            <a:cxnSpLocks/>
            <a:stCxn id="74" idx="3"/>
            <a:endCxn id="75" idx="1"/>
          </p:cNvCxnSpPr>
          <p:nvPr/>
        </p:nvCxnSpPr>
        <p:spPr>
          <a:xfrm>
            <a:off x="2891850" y="2476093"/>
            <a:ext cx="1043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BC1C123-8867-24D8-29DB-7163F8C8C917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5267269" y="2476093"/>
            <a:ext cx="3161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A4C4CD-8CD9-326D-BEA6-0B685038D3FE}"/>
              </a:ext>
            </a:extLst>
          </p:cNvPr>
          <p:cNvCxnSpPr>
            <a:cxnSpLocks/>
            <a:stCxn id="76" idx="3"/>
            <a:endCxn id="77" idx="1"/>
          </p:cNvCxnSpPr>
          <p:nvPr/>
        </p:nvCxnSpPr>
        <p:spPr>
          <a:xfrm>
            <a:off x="7083353" y="2476093"/>
            <a:ext cx="230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CB09A23-6183-DFD8-952A-12D6904261B8}"/>
              </a:ext>
            </a:extLst>
          </p:cNvPr>
          <p:cNvCxnSpPr>
            <a:cxnSpLocks/>
            <a:stCxn id="85" idx="1"/>
            <a:endCxn id="86" idx="3"/>
          </p:cNvCxnSpPr>
          <p:nvPr/>
        </p:nvCxnSpPr>
        <p:spPr>
          <a:xfrm flipH="1">
            <a:off x="4898440" y="3673554"/>
            <a:ext cx="369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571E292-29AE-88A4-F718-1392842DDB4A}"/>
              </a:ext>
            </a:extLst>
          </p:cNvPr>
          <p:cNvCxnSpPr>
            <a:cxnSpLocks/>
            <a:stCxn id="86" idx="1"/>
            <a:endCxn id="87" idx="3"/>
          </p:cNvCxnSpPr>
          <p:nvPr/>
        </p:nvCxnSpPr>
        <p:spPr>
          <a:xfrm flipH="1" flipV="1">
            <a:off x="3002375" y="3673157"/>
            <a:ext cx="341716" cy="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66B1E3D-2CD0-7195-A5AC-DD622117CC8E}"/>
              </a:ext>
            </a:extLst>
          </p:cNvPr>
          <p:cNvCxnSpPr>
            <a:cxnSpLocks/>
            <a:stCxn id="91" idx="1"/>
            <a:endCxn id="92" idx="3"/>
          </p:cNvCxnSpPr>
          <p:nvPr/>
        </p:nvCxnSpPr>
        <p:spPr>
          <a:xfrm flipH="1" flipV="1">
            <a:off x="4550997" y="6352110"/>
            <a:ext cx="553414" cy="5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AFE723D-2F17-30F0-2706-B30336330789}"/>
              </a:ext>
            </a:extLst>
          </p:cNvPr>
          <p:cNvCxnSpPr>
            <a:cxnSpLocks/>
            <a:stCxn id="88" idx="2"/>
            <a:endCxn id="173" idx="0"/>
          </p:cNvCxnSpPr>
          <p:nvPr/>
        </p:nvCxnSpPr>
        <p:spPr>
          <a:xfrm flipH="1">
            <a:off x="5869717" y="5429049"/>
            <a:ext cx="869" cy="353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10B2EE7-4012-A0CC-B351-48CCF0F163D8}"/>
              </a:ext>
            </a:extLst>
          </p:cNvPr>
          <p:cNvGrpSpPr/>
          <p:nvPr/>
        </p:nvGrpSpPr>
        <p:grpSpPr>
          <a:xfrm>
            <a:off x="293928" y="1842535"/>
            <a:ext cx="1332190" cy="888120"/>
            <a:chOff x="293928" y="1842535"/>
            <a:chExt cx="1332190" cy="888120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3A418F0-3060-FAAD-E736-FDEF546F3011}"/>
                </a:ext>
              </a:extLst>
            </p:cNvPr>
            <p:cNvSpPr/>
            <p:nvPr/>
          </p:nvSpPr>
          <p:spPr>
            <a:xfrm>
              <a:off x="293928" y="2221530"/>
              <a:ext cx="1332190" cy="509125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RDO submitted</a:t>
              </a:r>
              <a:b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via ERP</a:t>
              </a:r>
            </a:p>
          </p:txBody>
        </p:sp>
        <p:pic>
          <p:nvPicPr>
            <p:cNvPr id="130" name="Graphic 129" descr="Document with solid fill">
              <a:extLst>
                <a:ext uri="{FF2B5EF4-FFF2-40B4-BE49-F238E27FC236}">
                  <a16:creationId xmlns:a16="http://schemas.microsoft.com/office/drawing/2014/main" id="{5E1B5FEB-3F1C-DB98-6FDF-E73393370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0342" y="1842535"/>
              <a:ext cx="373832" cy="373832"/>
            </a:xfrm>
            <a:prstGeom prst="rect">
              <a:avLst/>
            </a:prstGeom>
          </p:spPr>
        </p:pic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A25A690-6302-2F95-5C8B-7E9C2DC8EB7F}"/>
              </a:ext>
            </a:extLst>
          </p:cNvPr>
          <p:cNvGrpSpPr/>
          <p:nvPr/>
        </p:nvGrpSpPr>
        <p:grpSpPr>
          <a:xfrm>
            <a:off x="1872422" y="1846670"/>
            <a:ext cx="1019428" cy="883985"/>
            <a:chOff x="2163337" y="1846670"/>
            <a:chExt cx="1019428" cy="883985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7D6A32F1-A0C1-E88A-4A74-116B05822951}"/>
                </a:ext>
              </a:extLst>
            </p:cNvPr>
            <p:cNvSpPr/>
            <p:nvPr/>
          </p:nvSpPr>
          <p:spPr>
            <a:xfrm>
              <a:off x="2163337" y="2221530"/>
              <a:ext cx="1019428" cy="509125"/>
            </a:xfrm>
            <a:prstGeom prst="roundRect">
              <a:avLst/>
            </a:prstGeom>
            <a:solidFill>
              <a:srgbClr val="BBB58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Pick / Pull</a:t>
              </a:r>
            </a:p>
          </p:txBody>
        </p: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5204682C-7895-9AB1-0886-897BC6FD0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688" y="1846670"/>
              <a:ext cx="600159" cy="342948"/>
            </a:xfrm>
            <a:prstGeom prst="rect">
              <a:avLst/>
            </a:prstGeom>
          </p:spPr>
        </p:pic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2336A2C-8D6D-D84B-A54D-EF99D5AE1C5C}"/>
              </a:ext>
            </a:extLst>
          </p:cNvPr>
          <p:cNvGrpSpPr/>
          <p:nvPr/>
        </p:nvGrpSpPr>
        <p:grpSpPr>
          <a:xfrm>
            <a:off x="5583423" y="1891176"/>
            <a:ext cx="1499930" cy="839479"/>
            <a:chOff x="5433012" y="1891176"/>
            <a:chExt cx="1499930" cy="839479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D4CD8222-F045-72D2-3B0E-0D0946592C87}"/>
                </a:ext>
              </a:extLst>
            </p:cNvPr>
            <p:cNvSpPr/>
            <p:nvPr/>
          </p:nvSpPr>
          <p:spPr>
            <a:xfrm>
              <a:off x="5433012" y="2221530"/>
              <a:ext cx="1499930" cy="509125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RDO Shipment Received at 1st CC</a:t>
              </a:r>
            </a:p>
          </p:txBody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A23FFF29-B276-B43C-54F4-D2ABC2DED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570" y="1891176"/>
              <a:ext cx="265837" cy="297484"/>
            </a:xfrm>
            <a:prstGeom prst="rect">
              <a:avLst/>
            </a:prstGeom>
          </p:spPr>
        </p:pic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D5DC5B5-AD44-330A-5658-21E1F4D379B2}"/>
              </a:ext>
            </a:extLst>
          </p:cNvPr>
          <p:cNvGrpSpPr/>
          <p:nvPr/>
        </p:nvGrpSpPr>
        <p:grpSpPr>
          <a:xfrm>
            <a:off x="7313782" y="1876076"/>
            <a:ext cx="1475317" cy="854579"/>
            <a:chOff x="7313782" y="1876076"/>
            <a:chExt cx="1475317" cy="854579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1A2EFFD7-B15F-7CCE-BC35-861AE235BB32}"/>
                </a:ext>
              </a:extLst>
            </p:cNvPr>
            <p:cNvSpPr/>
            <p:nvPr/>
          </p:nvSpPr>
          <p:spPr>
            <a:xfrm>
              <a:off x="7313782" y="2221530"/>
              <a:ext cx="1475317" cy="509125"/>
            </a:xfrm>
            <a:prstGeom prst="round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WSS TARP Screening Process</a:t>
              </a:r>
            </a:p>
          </p:txBody>
        </p:sp>
        <p:pic>
          <p:nvPicPr>
            <p:cNvPr id="144" name="Picture 143" descr="Icon&#10;&#10;Description automatically generated">
              <a:extLst>
                <a:ext uri="{FF2B5EF4-FFF2-40B4-BE49-F238E27FC236}">
                  <a16:creationId xmlns:a16="http://schemas.microsoft.com/office/drawing/2014/main" id="{F5E70475-8778-C6E5-2C14-A5A2DA00E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06618" y="1876076"/>
              <a:ext cx="326602" cy="332883"/>
            </a:xfrm>
            <a:prstGeom prst="rect">
              <a:avLst/>
            </a:prstGeom>
          </p:spPr>
        </p:pic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ADC8778-7AEE-11A8-3FC5-AB174DB2460B}"/>
              </a:ext>
            </a:extLst>
          </p:cNvPr>
          <p:cNvGrpSpPr/>
          <p:nvPr/>
        </p:nvGrpSpPr>
        <p:grpSpPr>
          <a:xfrm>
            <a:off x="7341495" y="3134093"/>
            <a:ext cx="1410191" cy="1056185"/>
            <a:chOff x="7341495" y="3134093"/>
            <a:chExt cx="1410191" cy="1056185"/>
          </a:xfrm>
        </p:grpSpPr>
        <p:sp>
          <p:nvSpPr>
            <p:cNvPr id="94" name="Flowchart: Decision 93">
              <a:extLst>
                <a:ext uri="{FF2B5EF4-FFF2-40B4-BE49-F238E27FC236}">
                  <a16:creationId xmlns:a16="http://schemas.microsoft.com/office/drawing/2014/main" id="{22D3D23E-3C9A-D459-2A69-A873F2367520}"/>
                </a:ext>
              </a:extLst>
            </p:cNvPr>
            <p:cNvSpPr/>
            <p:nvPr/>
          </p:nvSpPr>
          <p:spPr>
            <a:xfrm>
              <a:off x="7341495" y="3158781"/>
              <a:ext cx="1410191" cy="1031497"/>
            </a:xfrm>
            <a:prstGeom prst="flowChartDecision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A8417AB-FAF8-8741-4A6F-0088669AB74A}"/>
                </a:ext>
              </a:extLst>
            </p:cNvPr>
            <p:cNvSpPr txBox="1"/>
            <p:nvPr/>
          </p:nvSpPr>
          <p:spPr>
            <a:xfrm>
              <a:off x="7417687" y="3475355"/>
              <a:ext cx="125621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Mis-Identified </a:t>
              </a:r>
              <a:br>
                <a:rPr lang="en-US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Asset or Quantity Overage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0CF697B-2235-EA0F-BF6F-B70210196618}"/>
                </a:ext>
              </a:extLst>
            </p:cNvPr>
            <p:cNvSpPr txBox="1"/>
            <p:nvPr/>
          </p:nvSpPr>
          <p:spPr>
            <a:xfrm>
              <a:off x="7867542" y="3134093"/>
              <a:ext cx="399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1DC928F-4EE9-0C90-B9CF-08EC8ABCF1A6}"/>
              </a:ext>
            </a:extLst>
          </p:cNvPr>
          <p:cNvGrpSpPr/>
          <p:nvPr/>
        </p:nvGrpSpPr>
        <p:grpSpPr>
          <a:xfrm>
            <a:off x="7345763" y="4609923"/>
            <a:ext cx="1410191" cy="1074990"/>
            <a:chOff x="7369577" y="4609923"/>
            <a:chExt cx="1410191" cy="107499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13C2109-1F50-9382-899A-609706F93E8E}"/>
                </a:ext>
              </a:extLst>
            </p:cNvPr>
            <p:cNvGrpSpPr/>
            <p:nvPr/>
          </p:nvGrpSpPr>
          <p:grpSpPr>
            <a:xfrm>
              <a:off x="7369577" y="4653416"/>
              <a:ext cx="1410191" cy="1031497"/>
              <a:chOff x="7062432" y="4584034"/>
              <a:chExt cx="1410191" cy="1031497"/>
            </a:xfrm>
          </p:grpSpPr>
          <p:sp>
            <p:nvSpPr>
              <p:cNvPr id="93" name="Flowchart: Decision 92">
                <a:extLst>
                  <a:ext uri="{FF2B5EF4-FFF2-40B4-BE49-F238E27FC236}">
                    <a16:creationId xmlns:a16="http://schemas.microsoft.com/office/drawing/2014/main" id="{49450957-2308-395F-1861-16DDAEDD4B12}"/>
                  </a:ext>
                </a:extLst>
              </p:cNvPr>
              <p:cNvSpPr/>
              <p:nvPr/>
            </p:nvSpPr>
            <p:spPr>
              <a:xfrm>
                <a:off x="7062432" y="4584034"/>
                <a:ext cx="1410191" cy="1031497"/>
              </a:xfrm>
              <a:prstGeom prst="flowChartDecision">
                <a:avLst/>
              </a:prstGeom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2D80DD0-D504-B1FE-4B30-9433BE05DCDF}"/>
                  </a:ext>
                </a:extLst>
              </p:cNvPr>
              <p:cNvSpPr txBox="1"/>
              <p:nvPr/>
            </p:nvSpPr>
            <p:spPr>
              <a:xfrm>
                <a:off x="7108512" y="4845280"/>
                <a:ext cx="1298980" cy="577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Packaging or Documentation Deficiencies</a:t>
                </a:r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9C61A60-97E5-9ACE-8A19-669372BC2CA7}"/>
                </a:ext>
              </a:extLst>
            </p:cNvPr>
            <p:cNvSpPr txBox="1"/>
            <p:nvPr/>
          </p:nvSpPr>
          <p:spPr>
            <a:xfrm>
              <a:off x="7907607" y="4609923"/>
              <a:ext cx="399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1C6B6D5-B1EE-7263-827B-BF2620C707FA}"/>
              </a:ext>
            </a:extLst>
          </p:cNvPr>
          <p:cNvGrpSpPr/>
          <p:nvPr/>
        </p:nvGrpSpPr>
        <p:grpSpPr>
          <a:xfrm>
            <a:off x="5268151" y="3066737"/>
            <a:ext cx="1657638" cy="861380"/>
            <a:chOff x="5268151" y="3066737"/>
            <a:chExt cx="1657638" cy="86138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AD95C2CB-D813-7183-6B87-23EB3B87F8F8}"/>
                </a:ext>
              </a:extLst>
            </p:cNvPr>
            <p:cNvSpPr/>
            <p:nvPr/>
          </p:nvSpPr>
          <p:spPr>
            <a:xfrm>
              <a:off x="5268151" y="3418991"/>
              <a:ext cx="1657638" cy="509126"/>
            </a:xfrm>
            <a:prstGeom prst="round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Return to ATAC within Contractor Returns</a:t>
              </a:r>
            </a:p>
          </p:txBody>
        </p:sp>
        <p:pic>
          <p:nvPicPr>
            <p:cNvPr id="153" name="Picture 152" descr="Icon&#10;&#10;Description automatically generated">
              <a:extLst>
                <a:ext uri="{FF2B5EF4-FFF2-40B4-BE49-F238E27FC236}">
                  <a16:creationId xmlns:a16="http://schemas.microsoft.com/office/drawing/2014/main" id="{CEB73A21-0D9F-4E87-D354-1B891C686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03" y="3066737"/>
              <a:ext cx="325870" cy="325870"/>
            </a:xfrm>
            <a:prstGeom prst="rect">
              <a:avLst/>
            </a:prstGeom>
          </p:spPr>
        </p:pic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405CE9E-A632-B2C6-2A9F-A3C67B02752D}"/>
              </a:ext>
            </a:extLst>
          </p:cNvPr>
          <p:cNvGrpSpPr/>
          <p:nvPr/>
        </p:nvGrpSpPr>
        <p:grpSpPr>
          <a:xfrm>
            <a:off x="3344091" y="3069079"/>
            <a:ext cx="1554349" cy="859038"/>
            <a:chOff x="3344091" y="3069079"/>
            <a:chExt cx="1554349" cy="859038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41C13114-3656-AD00-2FBA-E79BE6F0B3B5}"/>
                </a:ext>
              </a:extLst>
            </p:cNvPr>
            <p:cNvSpPr/>
            <p:nvPr/>
          </p:nvSpPr>
          <p:spPr>
            <a:xfrm>
              <a:off x="3344091" y="3418991"/>
              <a:ext cx="1554349" cy="509126"/>
            </a:xfrm>
            <a:prstGeom prst="roundRect">
              <a:avLst/>
            </a:prstGeom>
            <a:solidFill>
              <a:srgbClr val="7937A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 MisID/Qty+ as a KTR in eRMS</a:t>
              </a:r>
              <a:endPara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554BD204-C0D5-B92E-0BC4-EFB926E7E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09686" y="3069079"/>
              <a:ext cx="472551" cy="2966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4AC5183-044A-D3CB-C476-5255A07BFE9F}"/>
              </a:ext>
            </a:extLst>
          </p:cNvPr>
          <p:cNvGrpSpPr/>
          <p:nvPr/>
        </p:nvGrpSpPr>
        <p:grpSpPr>
          <a:xfrm>
            <a:off x="1670185" y="3047018"/>
            <a:ext cx="1332190" cy="880305"/>
            <a:chOff x="1670185" y="3047018"/>
            <a:chExt cx="1332190" cy="880305"/>
          </a:xfrm>
        </p:grpSpPr>
        <p:sp>
          <p:nvSpPr>
            <p:cNvPr id="87" name="Flowchart: Terminator 86">
              <a:extLst>
                <a:ext uri="{FF2B5EF4-FFF2-40B4-BE49-F238E27FC236}">
                  <a16:creationId xmlns:a16="http://schemas.microsoft.com/office/drawing/2014/main" id="{9619B8F1-F61B-E89F-049B-174A61AF5951}"/>
                </a:ext>
              </a:extLst>
            </p:cNvPr>
            <p:cNvSpPr/>
            <p:nvPr/>
          </p:nvSpPr>
          <p:spPr>
            <a:xfrm>
              <a:off x="1670185" y="3418991"/>
              <a:ext cx="1332190" cy="508332"/>
            </a:xfrm>
            <a:prstGeom prst="flowChartTerminator">
              <a:avLst/>
            </a:prstGeom>
            <a:solidFill>
              <a:srgbClr val="7937A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Return Asset </a:t>
              </a:r>
              <a:b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DLA</a:t>
              </a:r>
              <a:endPara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1" name="Picture 160" descr="Icon&#10;&#10;Description automatically generated">
              <a:extLst>
                <a:ext uri="{FF2B5EF4-FFF2-40B4-BE49-F238E27FC236}">
                  <a16:creationId xmlns:a16="http://schemas.microsoft.com/office/drawing/2014/main" id="{F2448481-04A5-A0DC-97EE-54F39C028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970" y="3047018"/>
              <a:ext cx="355713" cy="355713"/>
            </a:xfrm>
            <a:prstGeom prst="rect">
              <a:avLst/>
            </a:prstGeom>
          </p:spPr>
        </p:pic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C1CE8F7-B037-E6DC-AD54-3703291ADFBB}"/>
              </a:ext>
            </a:extLst>
          </p:cNvPr>
          <p:cNvGrpSpPr/>
          <p:nvPr/>
        </p:nvGrpSpPr>
        <p:grpSpPr>
          <a:xfrm>
            <a:off x="4760931" y="4509592"/>
            <a:ext cx="2219310" cy="919457"/>
            <a:chOff x="4760931" y="4509592"/>
            <a:chExt cx="2219310" cy="919457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8AA9A8D5-832D-38A6-1740-443D92EF8868}"/>
                </a:ext>
              </a:extLst>
            </p:cNvPr>
            <p:cNvSpPr/>
            <p:nvPr/>
          </p:nvSpPr>
          <p:spPr>
            <a:xfrm>
              <a:off x="4760931" y="4911473"/>
              <a:ext cx="2219310" cy="517576"/>
            </a:xfrm>
            <a:prstGeom prst="round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Packaging is Corrected and/or Documentation is Regenerated</a:t>
              </a:r>
            </a:p>
          </p:txBody>
        </p:sp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0D99D9A2-4758-0834-AD9A-6BADE64BE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966" y="4597441"/>
              <a:ext cx="279631" cy="263183"/>
            </a:xfrm>
            <a:prstGeom prst="rect">
              <a:avLst/>
            </a:prstGeom>
          </p:spPr>
        </p:pic>
        <p:pic>
          <p:nvPicPr>
            <p:cNvPr id="171" name="Picture 170" descr="Icon&#10;&#10;Description automatically generated">
              <a:extLst>
                <a:ext uri="{FF2B5EF4-FFF2-40B4-BE49-F238E27FC236}">
                  <a16:creationId xmlns:a16="http://schemas.microsoft.com/office/drawing/2014/main" id="{6DACA652-D990-8CF4-E352-E1DF11E8A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022" y="4509592"/>
              <a:ext cx="292526" cy="351032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66AB7794-60D5-8DD4-F919-E125C8C94AFD}"/>
              </a:ext>
            </a:extLst>
          </p:cNvPr>
          <p:cNvGrpSpPr/>
          <p:nvPr/>
        </p:nvGrpSpPr>
        <p:grpSpPr>
          <a:xfrm>
            <a:off x="5104411" y="5782373"/>
            <a:ext cx="1549014" cy="833576"/>
            <a:chOff x="5104411" y="5782373"/>
            <a:chExt cx="1549014" cy="833576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5DEA545-5AD9-F429-1B9B-1CBBAFCB3460}"/>
                </a:ext>
              </a:extLst>
            </p:cNvPr>
            <p:cNvSpPr/>
            <p:nvPr/>
          </p:nvSpPr>
          <p:spPr>
            <a:xfrm>
              <a:off x="5104411" y="6098373"/>
              <a:ext cx="1549014" cy="517576"/>
            </a:xfrm>
            <a:prstGeom prst="round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Schedule 1</a:t>
              </a:r>
              <a:r>
                <a:rPr lang="en-US" sz="11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</a:t>
              </a:r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CC Delivery to Vendor</a:t>
              </a:r>
            </a:p>
          </p:txBody>
        </p: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A1482951-C7F3-3C26-6DA4-1A9A5ABD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57465" y="5782373"/>
              <a:ext cx="424505" cy="297154"/>
            </a:xfrm>
            <a:prstGeom prst="rect">
              <a:avLst/>
            </a:prstGeom>
          </p:spPr>
        </p:pic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2787BE8-CBAA-6800-521D-855CF65EA531}"/>
              </a:ext>
            </a:extLst>
          </p:cNvPr>
          <p:cNvGrpSpPr/>
          <p:nvPr/>
        </p:nvGrpSpPr>
        <p:grpSpPr>
          <a:xfrm>
            <a:off x="3935079" y="1896381"/>
            <a:ext cx="1332190" cy="834274"/>
            <a:chOff x="3719984" y="1896381"/>
            <a:chExt cx="1332190" cy="834274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90589053-3C9A-6D32-DC82-5C5BA0851CE3}"/>
                </a:ext>
              </a:extLst>
            </p:cNvPr>
            <p:cNvSpPr/>
            <p:nvPr/>
          </p:nvSpPr>
          <p:spPr>
            <a:xfrm>
              <a:off x="3719984" y="2221530"/>
              <a:ext cx="1332190" cy="509125"/>
            </a:xfrm>
            <a:prstGeom prst="roundRect">
              <a:avLst/>
            </a:prstGeom>
            <a:solidFill>
              <a:srgbClr val="7937A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Assign Pickup to 1st CC</a:t>
              </a:r>
            </a:p>
          </p:txBody>
        </p: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A23F2073-4863-878F-50AE-40B81A549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253" y="1896381"/>
              <a:ext cx="417541" cy="292279"/>
            </a:xfrm>
            <a:prstGeom prst="rect">
              <a:avLst/>
            </a:prstGeom>
          </p:spPr>
        </p:pic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59FEDA9-53A4-3345-14BC-58DC309FE4B9}"/>
              </a:ext>
            </a:extLst>
          </p:cNvPr>
          <p:cNvGrpSpPr/>
          <p:nvPr/>
        </p:nvGrpSpPr>
        <p:grpSpPr>
          <a:xfrm>
            <a:off x="2768709" y="5715038"/>
            <a:ext cx="1782288" cy="895860"/>
            <a:chOff x="2768709" y="5715038"/>
            <a:chExt cx="1782288" cy="895860"/>
          </a:xfrm>
        </p:grpSpPr>
        <p:sp>
          <p:nvSpPr>
            <p:cNvPr id="92" name="Flowchart: Terminator 91">
              <a:extLst>
                <a:ext uri="{FF2B5EF4-FFF2-40B4-BE49-F238E27FC236}">
                  <a16:creationId xmlns:a16="http://schemas.microsoft.com/office/drawing/2014/main" id="{082660FF-C8C6-D0C3-31EB-6C2869AAB9C1}"/>
                </a:ext>
              </a:extLst>
            </p:cNvPr>
            <p:cNvSpPr/>
            <p:nvPr/>
          </p:nvSpPr>
          <p:spPr>
            <a:xfrm>
              <a:off x="2768709" y="6093322"/>
              <a:ext cx="1782288" cy="517576"/>
            </a:xfrm>
            <a:prstGeom prst="flowChartTerminator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Repaired Asset Returned to DLA/Stow</a:t>
              </a:r>
            </a:p>
          </p:txBody>
        </p:sp>
        <p:pic>
          <p:nvPicPr>
            <p:cNvPr id="178" name="Picture 177" descr="Logo&#10;&#10;Description automatically generated">
              <a:extLst>
                <a:ext uri="{FF2B5EF4-FFF2-40B4-BE49-F238E27FC236}">
                  <a16:creationId xmlns:a16="http://schemas.microsoft.com/office/drawing/2014/main" id="{3506E55B-7063-3B9D-F1CB-5719842E6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17" y="5715038"/>
              <a:ext cx="339379" cy="339379"/>
            </a:xfrm>
            <a:prstGeom prst="rect">
              <a:avLst/>
            </a:prstGeom>
          </p:spPr>
        </p:pic>
      </p:grp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1316241-D3A9-9943-2C72-C5B84B79B1CB}"/>
              </a:ext>
            </a:extLst>
          </p:cNvPr>
          <p:cNvCxnSpPr>
            <a:cxnSpLocks/>
            <a:stCxn id="77" idx="2"/>
            <a:endCxn id="94" idx="0"/>
          </p:cNvCxnSpPr>
          <p:nvPr/>
        </p:nvCxnSpPr>
        <p:spPr>
          <a:xfrm flipH="1">
            <a:off x="8046591" y="2730655"/>
            <a:ext cx="4850" cy="428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CA4AD70-1E02-D748-5FAA-CAF47B09F466}"/>
              </a:ext>
            </a:extLst>
          </p:cNvPr>
          <p:cNvGrpSpPr/>
          <p:nvPr/>
        </p:nvGrpSpPr>
        <p:grpSpPr>
          <a:xfrm>
            <a:off x="6925789" y="3497593"/>
            <a:ext cx="415706" cy="215444"/>
            <a:chOff x="6925789" y="3497593"/>
            <a:chExt cx="415706" cy="215444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5E13C16-5665-924F-C703-032AA32963E4}"/>
                </a:ext>
              </a:extLst>
            </p:cNvPr>
            <p:cNvCxnSpPr>
              <a:cxnSpLocks/>
              <a:stCxn id="94" idx="1"/>
              <a:endCxn id="85" idx="3"/>
            </p:cNvCxnSpPr>
            <p:nvPr/>
          </p:nvCxnSpPr>
          <p:spPr>
            <a:xfrm flipH="1" flipV="1">
              <a:off x="6925789" y="3673554"/>
              <a:ext cx="415706" cy="9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856D1E30-90FF-00EC-7722-7E6C64A68BD7}"/>
                </a:ext>
              </a:extLst>
            </p:cNvPr>
            <p:cNvSpPr txBox="1"/>
            <p:nvPr/>
          </p:nvSpPr>
          <p:spPr>
            <a:xfrm>
              <a:off x="6981734" y="3497593"/>
              <a:ext cx="3353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YES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025DC52-95C2-70C0-D3DD-4416533B7191}"/>
              </a:ext>
            </a:extLst>
          </p:cNvPr>
          <p:cNvGrpSpPr/>
          <p:nvPr/>
        </p:nvGrpSpPr>
        <p:grpSpPr>
          <a:xfrm>
            <a:off x="6980241" y="5002664"/>
            <a:ext cx="365522" cy="215444"/>
            <a:chOff x="6980241" y="5002664"/>
            <a:chExt cx="365522" cy="215444"/>
          </a:xfrm>
        </p:grpSpPr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3D4CD28-EB3F-65FB-F459-45AE0BC227E3}"/>
                </a:ext>
              </a:extLst>
            </p:cNvPr>
            <p:cNvCxnSpPr>
              <a:cxnSpLocks/>
              <a:stCxn id="93" idx="1"/>
              <a:endCxn id="88" idx="3"/>
            </p:cNvCxnSpPr>
            <p:nvPr/>
          </p:nvCxnSpPr>
          <p:spPr>
            <a:xfrm flipH="1">
              <a:off x="6980241" y="5169165"/>
              <a:ext cx="365522" cy="1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89F7DC1A-BD36-198A-F6FE-F0C64AE35897}"/>
                </a:ext>
              </a:extLst>
            </p:cNvPr>
            <p:cNvSpPr txBox="1"/>
            <p:nvPr/>
          </p:nvSpPr>
          <p:spPr>
            <a:xfrm>
              <a:off x="7008728" y="5002664"/>
              <a:ext cx="3353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YES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BB93085-42A5-5A4F-CCB5-8FA1460E5827}"/>
              </a:ext>
            </a:extLst>
          </p:cNvPr>
          <p:cNvGrpSpPr/>
          <p:nvPr/>
        </p:nvGrpSpPr>
        <p:grpSpPr>
          <a:xfrm>
            <a:off x="8030501" y="4190278"/>
            <a:ext cx="320922" cy="463138"/>
            <a:chOff x="8030501" y="4190278"/>
            <a:chExt cx="320922" cy="463138"/>
          </a:xfrm>
        </p:grpSpPr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B776A4F4-14AE-AE9F-5D27-527C509094A2}"/>
                </a:ext>
              </a:extLst>
            </p:cNvPr>
            <p:cNvCxnSpPr>
              <a:cxnSpLocks/>
              <a:stCxn id="94" idx="2"/>
              <a:endCxn id="93" idx="0"/>
            </p:cNvCxnSpPr>
            <p:nvPr/>
          </p:nvCxnSpPr>
          <p:spPr>
            <a:xfrm>
              <a:off x="8046591" y="4190278"/>
              <a:ext cx="4268" cy="4631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15F86C0-C815-B896-BAD9-CF50FF930CFC}"/>
                </a:ext>
              </a:extLst>
            </p:cNvPr>
            <p:cNvSpPr txBox="1"/>
            <p:nvPr/>
          </p:nvSpPr>
          <p:spPr>
            <a:xfrm>
              <a:off x="8030501" y="4293139"/>
              <a:ext cx="3209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sng" dirty="0"/>
                <a:t>NO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73648F2-86F6-E290-46B7-9E2D9CBB2E65}"/>
              </a:ext>
            </a:extLst>
          </p:cNvPr>
          <p:cNvGrpSpPr/>
          <p:nvPr/>
        </p:nvGrpSpPr>
        <p:grpSpPr>
          <a:xfrm>
            <a:off x="6653425" y="5684913"/>
            <a:ext cx="1719910" cy="672248"/>
            <a:chOff x="6653425" y="5684913"/>
            <a:chExt cx="1719910" cy="672248"/>
          </a:xfrm>
        </p:grpSpPr>
        <p:cxnSp>
          <p:nvCxnSpPr>
            <p:cNvPr id="129" name="Connector: Elbow 128">
              <a:extLst>
                <a:ext uri="{FF2B5EF4-FFF2-40B4-BE49-F238E27FC236}">
                  <a16:creationId xmlns:a16="http://schemas.microsoft.com/office/drawing/2014/main" id="{5BC56481-439D-3D3F-5F72-F083C29671F0}"/>
                </a:ext>
              </a:extLst>
            </p:cNvPr>
            <p:cNvCxnSpPr>
              <a:cxnSpLocks/>
              <a:stCxn id="93" idx="2"/>
              <a:endCxn id="91" idx="3"/>
            </p:cNvCxnSpPr>
            <p:nvPr/>
          </p:nvCxnSpPr>
          <p:spPr>
            <a:xfrm rot="5400000">
              <a:off x="7016018" y="5322320"/>
              <a:ext cx="672248" cy="139743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B5C813B2-11AE-D721-CEAC-FA3D914D88DD}"/>
                </a:ext>
              </a:extLst>
            </p:cNvPr>
            <p:cNvSpPr txBox="1"/>
            <p:nvPr/>
          </p:nvSpPr>
          <p:spPr>
            <a:xfrm>
              <a:off x="8052413" y="5913315"/>
              <a:ext cx="3209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sng" dirty="0"/>
                <a:t>NO</a:t>
              </a: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CC425B03-FAAE-5914-0F77-D29F1194A46A}"/>
              </a:ext>
            </a:extLst>
          </p:cNvPr>
          <p:cNvSpPr txBox="1"/>
          <p:nvPr/>
        </p:nvSpPr>
        <p:spPr>
          <a:xfrm>
            <a:off x="42388" y="5092259"/>
            <a:ext cx="221931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Not Shown:</a:t>
            </a:r>
          </a:p>
          <a:p>
            <a:pPr marL="2857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SDR submission to officially record discrepancies</a:t>
            </a:r>
          </a:p>
          <a:p>
            <a:pPr marL="2857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CAV data entry to record return to the ATAC/DLA (i.e. NERP Inventory Adjustments)</a:t>
            </a:r>
          </a:p>
          <a:p>
            <a:pPr marL="2857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SIT is still open for returned items until the 90-day mark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ECC74B5-2F40-27D9-AD7B-FB6EE9BBFE37}"/>
              </a:ext>
            </a:extLst>
          </p:cNvPr>
          <p:cNvGrpSpPr/>
          <p:nvPr/>
        </p:nvGrpSpPr>
        <p:grpSpPr>
          <a:xfrm>
            <a:off x="3100790" y="2147054"/>
            <a:ext cx="636030" cy="577161"/>
            <a:chOff x="3100790" y="2147054"/>
            <a:chExt cx="636030" cy="5771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372488-A97A-01CF-FF75-32C62BC27AC5}"/>
                </a:ext>
              </a:extLst>
            </p:cNvPr>
            <p:cNvSpPr txBox="1"/>
            <p:nvPr/>
          </p:nvSpPr>
          <p:spPr>
            <a:xfrm>
              <a:off x="3144606" y="2306815"/>
              <a:ext cx="592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24 HRS. ERMS </a:t>
              </a:r>
            </a:p>
          </p:txBody>
        </p:sp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9FE31130-4D45-59D3-0BBD-C30971C7F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790" y="2147054"/>
              <a:ext cx="556175" cy="577161"/>
            </a:xfrm>
            <a:prstGeom prst="rect">
              <a:avLst/>
            </a:prstGeom>
          </p:spPr>
        </p:pic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3B813357-F1EC-6490-1EB0-311732516EBD}"/>
              </a:ext>
            </a:extLst>
          </p:cNvPr>
          <p:cNvSpPr txBox="1"/>
          <p:nvPr/>
        </p:nvSpPr>
        <p:spPr>
          <a:xfrm>
            <a:off x="-3572269" y="2416708"/>
            <a:ext cx="318573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legend shows the colors used for each group/roll responsible for that task.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46A20E6-0A2F-A176-931B-E954BD26302A}"/>
              </a:ext>
            </a:extLst>
          </p:cNvPr>
          <p:cNvSpPr txBox="1"/>
          <p:nvPr/>
        </p:nvSpPr>
        <p:spPr>
          <a:xfrm>
            <a:off x="-3495546" y="3658714"/>
            <a:ext cx="2800345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On the Animation Pane, change the START option to ON CLICK if you want to click to step through the flow manually.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During presentation and while the animations are running and you want the animation to display the whole screen, just click the screen a second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7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BULLET LIST" val="eccMZbj2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ver/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91391" tIns="45695" rIns="91391" bIns="45695" anchor="ctr"/>
      <a:lstStyle>
        <a:defPPr algn="l" eaLnBrk="1" fontAlgn="auto" hangingPunct="1">
          <a:spcBef>
            <a:spcPts val="0"/>
          </a:spcBef>
          <a:spcAft>
            <a:spcPts val="0"/>
          </a:spcAft>
          <a:defRPr sz="1800" b="0" i="1" dirty="0" smtClean="0">
            <a:solidFill>
              <a:schemeClr val="bg2">
                <a:lumMod val="50000"/>
              </a:schemeClr>
            </a:solidFill>
            <a:latin typeface="Franklin Gothic Demi" panose="020B0703020102020204" pitchFamily="34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 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ritime Map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b"/>
      <a:lstStyle>
        <a:defPPr>
          <a:lnSpc>
            <a:spcPts val="2100"/>
          </a:lnSpc>
          <a:buFont typeface="Arial" panose="020B0604020202020204" pitchFamily="34" charset="0"/>
          <a:buNone/>
          <a:defRPr sz="2400" dirty="0" smtClean="0">
            <a:latin typeface="Franklin Gothic Demi" panose="020B07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 Li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old">
      <a:majorFont>
        <a:latin typeface="20 pt 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a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Ma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Ma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c2NodWx0ZW5kPC9Vc2VyTmFtZT48RGF0ZVRpbWU+NS8xNC8yMDE5IDU6MTk6NTggUE08L0RhdGVUaW1lPjxMYWJlbFN0cmluZz5VbnJlc3RyaWN0ZWQ8L0xhYmVsU3RyaW5nPjwvaXRlbT48L2xhYmVsSGlzdG9yeT4=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Props1.xml><?xml version="1.0" encoding="utf-8"?>
<ds:datastoreItem xmlns:ds="http://schemas.openxmlformats.org/officeDocument/2006/customXml" ds:itemID="{6E7274FE-24C6-40E7-BDA3-EEC60EA90C6A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EB6D2DC4-98DE-455C-9ED6-EEB3B43E46B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23630</TotalTime>
  <Words>1594</Words>
  <Application>Microsoft Office PowerPoint</Application>
  <PresentationFormat>On-screen Show (4:3)</PresentationFormat>
  <Paragraphs>243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Agency FB</vt:lpstr>
      <vt:lpstr>Arial</vt:lpstr>
      <vt:lpstr>Arial Bold</vt:lpstr>
      <vt:lpstr>Arial Narrow</vt:lpstr>
      <vt:lpstr>Calibri</vt:lpstr>
      <vt:lpstr>Franklin Gothic Demi</vt:lpstr>
      <vt:lpstr>Franklin Gothic Medium</vt:lpstr>
      <vt:lpstr>Helvetica</vt:lpstr>
      <vt:lpstr>Times New Roman</vt:lpstr>
      <vt:lpstr>Wingdings</vt:lpstr>
      <vt:lpstr>Cover/Title Page</vt:lpstr>
      <vt:lpstr>Alt Cover Page</vt:lpstr>
      <vt:lpstr>Maritime Map Slide</vt:lpstr>
      <vt:lpstr>Bullet List</vt:lpstr>
      <vt:lpstr>1_Map</vt:lpstr>
      <vt:lpstr>2_Map</vt:lpstr>
      <vt:lpstr>3_Map</vt:lpstr>
      <vt:lpstr>PowerPoint Presentation</vt:lpstr>
      <vt:lpstr>Navy’s Three-Legged Approach for Repairables Management </vt:lpstr>
      <vt:lpstr>Global ATAC Activities</vt:lpstr>
      <vt:lpstr>PowerPoint Presentation</vt:lpstr>
      <vt:lpstr>ATAC RFI PROCESS:   CONUS / OCONUS</vt:lpstr>
      <vt:lpstr>ATAC RFI PROCESS: Oversize OCONUS Shipment</vt:lpstr>
      <vt:lpstr>ATAC RFI PROCESS:   CASREP/ HIPRI Shipments CONUS/OCONUS</vt:lpstr>
      <vt:lpstr>ATAC RFI PROCESS: CASREP Oversize OCONUS Shipments</vt:lpstr>
      <vt:lpstr>RDO PROCESS for DLRs being sent for Repair  </vt:lpstr>
      <vt:lpstr>PowerPoint Presentation</vt:lpstr>
      <vt:lpstr>PowerPoint Presentation</vt:lpstr>
      <vt:lpstr>PowerPoint Presentation</vt:lpstr>
      <vt:lpstr>ATAC Points of Contact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Legacy eRMS Presentation for RIAO Summit</dc:title>
  <dc:creator>Nina.D.Schulte@leidos.com</dc:creator>
  <cp:keywords>RIAO Summit</cp:keywords>
  <cp:lastModifiedBy>Melchiore, Sallyanne H CIV USN (USA)</cp:lastModifiedBy>
  <cp:revision>2486</cp:revision>
  <cp:lastPrinted>2023-05-15T13:43:04Z</cp:lastPrinted>
  <dcterms:created xsi:type="dcterms:W3CDTF">2018-05-03T15:35:55Z</dcterms:created>
  <dcterms:modified xsi:type="dcterms:W3CDTF">2024-09-05T13:28:06Z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e19d1b08-47eb-4a7d-9f9c-0de4a5f1049c</vt:lpwstr>
  </property>
  <property fmtid="{D5CDD505-2E9C-101B-9397-08002B2CF9AE}" pid="3" name="bjSaver">
    <vt:lpwstr>DumAdtux+M2b2jbp3PlroacYOFfaf6Bc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5" name="bjDocumentLabelXML-0">
    <vt:lpwstr>ames.com/2008/01/sie/internal/label"&gt;&lt;element uid="42834bfb-1ec1-4beb-bd64-eb83fb3cb3f3" value="" /&gt;&lt;/sisl&gt;</vt:lpwstr>
  </property>
  <property fmtid="{D5CDD505-2E9C-101B-9397-08002B2CF9AE}" pid="6" name="bjDocumentSecurityLabel">
    <vt:lpwstr>Unrestricted</vt:lpwstr>
  </property>
  <property fmtid="{D5CDD505-2E9C-101B-9397-08002B2CF9AE}" pid="7" name="bjLabelHistoryID">
    <vt:lpwstr>{6E7274FE-24C6-40E7-BDA3-EEC60EA90C6A}</vt:lpwstr>
  </property>
  <property fmtid="{D5CDD505-2E9C-101B-9397-08002B2CF9AE}" pid="8" name="MSIP_Label_c968a81f-7ed4-4faa-9408-9652e001dd96_Enabled">
    <vt:lpwstr>true</vt:lpwstr>
  </property>
  <property fmtid="{D5CDD505-2E9C-101B-9397-08002B2CF9AE}" pid="9" name="MSIP_Label_c968a81f-7ed4-4faa-9408-9652e001dd96_SetDate">
    <vt:lpwstr>2024-08-22T18:28:05Z</vt:lpwstr>
  </property>
  <property fmtid="{D5CDD505-2E9C-101B-9397-08002B2CF9AE}" pid="10" name="MSIP_Label_c968a81f-7ed4-4faa-9408-9652e001dd96_Method">
    <vt:lpwstr>Privileged</vt:lpwstr>
  </property>
  <property fmtid="{D5CDD505-2E9C-101B-9397-08002B2CF9AE}" pid="11" name="MSIP_Label_c968a81f-7ed4-4faa-9408-9652e001dd96_Name">
    <vt:lpwstr>Unrestricted</vt:lpwstr>
  </property>
  <property fmtid="{D5CDD505-2E9C-101B-9397-08002B2CF9AE}" pid="12" name="MSIP_Label_c968a81f-7ed4-4faa-9408-9652e001dd96_SiteId">
    <vt:lpwstr>b64da4ac-e800-4cfc-8931-e607f720a1b8</vt:lpwstr>
  </property>
  <property fmtid="{D5CDD505-2E9C-101B-9397-08002B2CF9AE}" pid="13" name="MSIP_Label_c968a81f-7ed4-4faa-9408-9652e001dd96_ActionId">
    <vt:lpwstr>dc7a02cb-4dac-415a-86cc-e8f9bd37e6e6</vt:lpwstr>
  </property>
  <property fmtid="{D5CDD505-2E9C-101B-9397-08002B2CF9AE}" pid="14" name="MSIP_Label_c968a81f-7ed4-4faa-9408-9652e001dd96_ContentBits">
    <vt:lpwstr>0</vt:lpwstr>
  </property>
  <property fmtid="{D5CDD505-2E9C-101B-9397-08002B2CF9AE}" pid="15" name="ArticulateGUID">
    <vt:lpwstr>060C23BD-E788-4751-8C9A-4201C4E0E0D1</vt:lpwstr>
  </property>
  <property fmtid="{D5CDD505-2E9C-101B-9397-08002B2CF9AE}" pid="16" name="ArticulatePath">
    <vt:lpwstr>N9833 CAV Presentation 2024</vt:lpwstr>
  </property>
</Properties>
</file>